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88" r:id="rId3"/>
    <p:sldId id="279" r:id="rId4"/>
    <p:sldId id="287" r:id="rId5"/>
    <p:sldId id="282" r:id="rId6"/>
    <p:sldId id="290" r:id="rId7"/>
    <p:sldId id="289" r:id="rId8"/>
    <p:sldId id="283" r:id="rId9"/>
    <p:sldId id="284" r:id="rId10"/>
    <p:sldId id="291" r:id="rId11"/>
    <p:sldId id="286" r:id="rId12"/>
    <p:sldId id="280" r:id="rId13"/>
    <p:sldId id="281" r:id="rId14"/>
    <p:sldId id="28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26"/>
    <p:restoredTop sz="91346"/>
  </p:normalViewPr>
  <p:slideViewPr>
    <p:cSldViewPr snapToGrid="0" snapToObjects="1">
      <p:cViewPr varScale="1">
        <p:scale>
          <a:sx n="111" d="100"/>
          <a:sy n="111" d="100"/>
        </p:scale>
        <p:origin x="103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10/10/20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1672401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29.bin"/></Relationships>
</file>

<file path=ppt/slides/_rels/slide1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34.bin"/><Relationship Id="rId7" Type="http://schemas.openxmlformats.org/officeDocument/2006/relationships/oleObject" Target="../embeddings/oleObject37.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2.emf"/><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4.jpeg"/><Relationship Id="rId4" Type="http://schemas.openxmlformats.org/officeDocument/2006/relationships/oleObject" Target="../embeddings/oleObject3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image" Target="../media/image14.jpeg"/><Relationship Id="rId4" Type="http://schemas.openxmlformats.org/officeDocument/2006/relationships/oleObject" Target="../embeddings/oleObject4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12.emf"/><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oleObject" Target="../embeddings/oleObject9.bin"/><Relationship Id="rId18" Type="http://schemas.openxmlformats.org/officeDocument/2006/relationships/image" Target="../media/image7.emf"/><Relationship Id="rId3" Type="http://schemas.openxmlformats.org/officeDocument/2006/relationships/oleObject" Target="../embeddings/oleObject3.bin"/><Relationship Id="rId21" Type="http://schemas.openxmlformats.org/officeDocument/2006/relationships/oleObject" Target="../embeddings/oleObject13.bin"/><Relationship Id="rId7" Type="http://schemas.openxmlformats.org/officeDocument/2006/relationships/oleObject" Target="../embeddings/oleObject6.bin"/><Relationship Id="rId12" Type="http://schemas.openxmlformats.org/officeDocument/2006/relationships/image" Target="../media/image4.emf"/><Relationship Id="rId17" Type="http://schemas.openxmlformats.org/officeDocument/2006/relationships/oleObject" Target="../embeddings/oleObject11.bin"/><Relationship Id="rId25" Type="http://schemas.openxmlformats.org/officeDocument/2006/relationships/oleObject" Target="../embeddings/oleObject15.bin"/><Relationship Id="rId2" Type="http://schemas.openxmlformats.org/officeDocument/2006/relationships/slideLayout" Target="../slideLayouts/slideLayout1.xml"/><Relationship Id="rId16" Type="http://schemas.openxmlformats.org/officeDocument/2006/relationships/image" Target="../media/image6.emf"/><Relationship Id="rId20" Type="http://schemas.openxmlformats.org/officeDocument/2006/relationships/image" Target="../media/image8.emf"/><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oleObject" Target="../embeddings/oleObject8.bin"/><Relationship Id="rId24" Type="http://schemas.openxmlformats.org/officeDocument/2006/relationships/image" Target="../media/image10.emf"/><Relationship Id="rId5" Type="http://schemas.openxmlformats.org/officeDocument/2006/relationships/oleObject" Target="../embeddings/oleObject4.bin"/><Relationship Id="rId15" Type="http://schemas.openxmlformats.org/officeDocument/2006/relationships/oleObject" Target="../embeddings/oleObject10.bin"/><Relationship Id="rId23" Type="http://schemas.openxmlformats.org/officeDocument/2006/relationships/oleObject" Target="../embeddings/oleObject14.bin"/><Relationship Id="rId10" Type="http://schemas.openxmlformats.org/officeDocument/2006/relationships/image" Target="../media/image3.emf"/><Relationship Id="rId19" Type="http://schemas.openxmlformats.org/officeDocument/2006/relationships/oleObject" Target="../embeddings/oleObject12.bin"/><Relationship Id="rId4" Type="http://schemas.openxmlformats.org/officeDocument/2006/relationships/image" Target="../media/image1.emf"/><Relationship Id="rId9" Type="http://schemas.openxmlformats.org/officeDocument/2006/relationships/oleObject" Target="../embeddings/oleObject7.bin"/><Relationship Id="rId14" Type="http://schemas.openxmlformats.org/officeDocument/2006/relationships/image" Target="../media/image5.emf"/><Relationship Id="rId22" Type="http://schemas.openxmlformats.org/officeDocument/2006/relationships/image" Target="../media/image9.emf"/></Relationships>
</file>

<file path=ppt/slides/_rels/slide4.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22.bin"/><Relationship Id="rId18" Type="http://schemas.openxmlformats.org/officeDocument/2006/relationships/image" Target="../media/image8.emf"/><Relationship Id="rId3" Type="http://schemas.openxmlformats.org/officeDocument/2006/relationships/oleObject" Target="../embeddings/oleObject16.bin"/><Relationship Id="rId21" Type="http://schemas.openxmlformats.org/officeDocument/2006/relationships/oleObject" Target="../embeddings/oleObject26.bin"/><Relationship Id="rId7" Type="http://schemas.openxmlformats.org/officeDocument/2006/relationships/oleObject" Target="../embeddings/oleObject19.bin"/><Relationship Id="rId12" Type="http://schemas.openxmlformats.org/officeDocument/2006/relationships/image" Target="../media/image5.emf"/><Relationship Id="rId17" Type="http://schemas.openxmlformats.org/officeDocument/2006/relationships/oleObject" Target="../embeddings/oleObject24.bin"/><Relationship Id="rId2" Type="http://schemas.openxmlformats.org/officeDocument/2006/relationships/slideLayout" Target="../slideLayouts/slideLayout1.xml"/><Relationship Id="rId16" Type="http://schemas.openxmlformats.org/officeDocument/2006/relationships/image" Target="../media/image7.emf"/><Relationship Id="rId20" Type="http://schemas.openxmlformats.org/officeDocument/2006/relationships/image" Target="../media/image9.emf"/><Relationship Id="rId1" Type="http://schemas.openxmlformats.org/officeDocument/2006/relationships/vmlDrawing" Target="../drawings/vmlDrawing3.vml"/><Relationship Id="rId6" Type="http://schemas.openxmlformats.org/officeDocument/2006/relationships/image" Target="../media/image2.e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23" Type="http://schemas.openxmlformats.org/officeDocument/2006/relationships/oleObject" Target="../embeddings/oleObject27.bin"/><Relationship Id="rId10" Type="http://schemas.openxmlformats.org/officeDocument/2006/relationships/image" Target="../media/image4.emf"/><Relationship Id="rId19" Type="http://schemas.openxmlformats.org/officeDocument/2006/relationships/oleObject" Target="../embeddings/oleObject25.bin"/><Relationship Id="rId4" Type="http://schemas.openxmlformats.org/officeDocument/2006/relationships/oleObject" Target="../embeddings/oleObject17.bin"/><Relationship Id="rId9" Type="http://schemas.openxmlformats.org/officeDocument/2006/relationships/oleObject" Target="../embeddings/oleObject20.bin"/><Relationship Id="rId14" Type="http://schemas.openxmlformats.org/officeDocument/2006/relationships/image" Target="../media/image6.emf"/><Relationship Id="rId22"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2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29.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29.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11.jpeg"/><Relationship Id="rId4" Type="http://schemas.openxmlformats.org/officeDocument/2006/relationships/oleObject" Target="../embeddings/oleObject3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1.jpeg"/><Relationship Id="rId4" Type="http://schemas.openxmlformats.org/officeDocument/2006/relationships/oleObject" Target="../embeddings/oleObject3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Tree>
    <p:extLst>
      <p:ext uri="{BB962C8B-B14F-4D97-AF65-F5344CB8AC3E}">
        <p14:creationId xmlns:p14="http://schemas.microsoft.com/office/powerpoint/2010/main" val="2689232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B0DC7F8B-A2B0-8443-AC22-E195B876152E}"/>
              </a:ext>
            </a:extLst>
          </p:cNvPr>
          <p:cNvSpPr txBox="1"/>
          <p:nvPr/>
        </p:nvSpPr>
        <p:spPr>
          <a:xfrm>
            <a:off x="344510" y="819234"/>
            <a:ext cx="8454980" cy="1200329"/>
          </a:xfrm>
          <a:prstGeom prst="rect">
            <a:avLst/>
          </a:prstGeom>
          <a:noFill/>
        </p:spPr>
        <p:txBody>
          <a:bodyPr wrap="square" rtlCol="0">
            <a:spAutoFit/>
          </a:bodyPr>
          <a:lstStyle/>
          <a:p>
            <a:r>
              <a:rPr lang="en-US" dirty="0">
                <a:solidFill>
                  <a:srgbClr val="FF0000"/>
                </a:solidFill>
                <a:latin typeface="Apple Chancery" panose="03020702040506060504" pitchFamily="66" charset="-79"/>
                <a:cs typeface="Apple Chancery" panose="03020702040506060504" pitchFamily="66" charset="-79"/>
              </a:rPr>
              <a:t>Problem 2.)  </a:t>
            </a:r>
            <a:r>
              <a:rPr lang="en-US" dirty="0">
                <a:latin typeface="+mj-lt"/>
              </a:rPr>
              <a:t>A 0.2 kg salt shaker starts from rest at the edge of a 2.1 m long table and is pushed with a constant 2.0 N force until it reaches a speed of 1.01 m/s.  The frictional force during the push is 0.05 N.  As soon as the shaker reaches the 1.01 m/s speed, the pushing force ceases.</a:t>
            </a:r>
          </a:p>
        </p:txBody>
      </p:sp>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36867"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36868"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5BC6E2D-E45A-D24B-B377-4EDCE1128F8E}"/>
              </a:ext>
            </a:extLst>
          </p:cNvPr>
          <p:cNvSpPr txBox="1"/>
          <p:nvPr/>
        </p:nvSpPr>
        <p:spPr>
          <a:xfrm>
            <a:off x="382610" y="2672729"/>
            <a:ext cx="8454980" cy="369332"/>
          </a:xfrm>
          <a:prstGeom prst="rect">
            <a:avLst/>
          </a:prstGeom>
          <a:noFill/>
        </p:spPr>
        <p:txBody>
          <a:bodyPr wrap="square" rtlCol="0">
            <a:spAutoFit/>
          </a:bodyPr>
          <a:lstStyle/>
          <a:p>
            <a:r>
              <a:rPr lang="en-US" dirty="0">
                <a:solidFill>
                  <a:srgbClr val="FF0000"/>
                </a:solidFill>
                <a:latin typeface="Apple Chancery" panose="03020702040506060504" pitchFamily="66" charset="-79"/>
                <a:cs typeface="Apple Chancery" panose="03020702040506060504" pitchFamily="66" charset="-79"/>
              </a:rPr>
              <a:t>How could we have </a:t>
            </a:r>
            <a:r>
              <a:rPr lang="en-US" dirty="0">
                <a:latin typeface="+mj-lt"/>
              </a:rPr>
              <a:t>made the problem a little more interesting?</a:t>
            </a:r>
          </a:p>
        </p:txBody>
      </p:sp>
      <p:sp>
        <p:nvSpPr>
          <p:cNvPr id="10" name="TextBox 9">
            <a:extLst>
              <a:ext uri="{FF2B5EF4-FFF2-40B4-BE49-F238E27FC236}">
                <a16:creationId xmlns:a16="http://schemas.microsoft.com/office/drawing/2014/main" id="{7D34115B-BD5B-5F46-B8CC-42ECAE72635E}"/>
              </a:ext>
            </a:extLst>
          </p:cNvPr>
          <p:cNvSpPr txBox="1"/>
          <p:nvPr/>
        </p:nvSpPr>
        <p:spPr>
          <a:xfrm>
            <a:off x="689020" y="3059668"/>
            <a:ext cx="8148570" cy="646331"/>
          </a:xfrm>
          <a:prstGeom prst="rect">
            <a:avLst/>
          </a:prstGeom>
          <a:noFill/>
        </p:spPr>
        <p:txBody>
          <a:bodyPr wrap="square" rtlCol="0">
            <a:spAutoFit/>
          </a:bodyPr>
          <a:lstStyle/>
          <a:p>
            <a:r>
              <a:rPr lang="en-US" dirty="0">
                <a:solidFill>
                  <a:srgbClr val="FF0000"/>
                </a:solidFill>
                <a:latin typeface="Apple Chancery" panose="03020702040506060504" pitchFamily="66" charset="-79"/>
                <a:cs typeface="Apple Chancery" panose="03020702040506060504" pitchFamily="66" charset="-79"/>
              </a:rPr>
              <a:t>The table length </a:t>
            </a:r>
            <a:r>
              <a:rPr lang="en-US" dirty="0">
                <a:latin typeface="+mj-lt"/>
              </a:rPr>
              <a:t>could have been made such that the shaker didn’t stop before getting to the table’s end.</a:t>
            </a:r>
          </a:p>
        </p:txBody>
      </p:sp>
      <p:sp>
        <p:nvSpPr>
          <p:cNvPr id="11" name="TextBox 10">
            <a:extLst>
              <a:ext uri="{FF2B5EF4-FFF2-40B4-BE49-F238E27FC236}">
                <a16:creationId xmlns:a16="http://schemas.microsoft.com/office/drawing/2014/main" id="{9F496F35-6C5E-694F-899F-7E5E7648834F}"/>
              </a:ext>
            </a:extLst>
          </p:cNvPr>
          <p:cNvSpPr txBox="1"/>
          <p:nvPr/>
        </p:nvSpPr>
        <p:spPr>
          <a:xfrm>
            <a:off x="995430" y="3695227"/>
            <a:ext cx="7962590" cy="646331"/>
          </a:xfrm>
          <a:prstGeom prst="rect">
            <a:avLst/>
          </a:prstGeom>
          <a:noFill/>
        </p:spPr>
        <p:txBody>
          <a:bodyPr wrap="square" rtlCol="0">
            <a:spAutoFit/>
          </a:bodyPr>
          <a:lstStyle/>
          <a:p>
            <a:r>
              <a:rPr lang="en-US" dirty="0">
                <a:latin typeface="+mj-lt"/>
              </a:rPr>
              <a:t>In that case, knowing the table’s height would have opened up a whole other set of problems.</a:t>
            </a:r>
          </a:p>
        </p:txBody>
      </p:sp>
      <p:sp>
        <p:nvSpPr>
          <p:cNvPr id="13" name="TextBox 12">
            <a:extLst>
              <a:ext uri="{FF2B5EF4-FFF2-40B4-BE49-F238E27FC236}">
                <a16:creationId xmlns:a16="http://schemas.microsoft.com/office/drawing/2014/main" id="{FE2DED8B-4817-5041-91F0-D0734CDFE924}"/>
              </a:ext>
            </a:extLst>
          </p:cNvPr>
          <p:cNvSpPr txBox="1"/>
          <p:nvPr/>
        </p:nvSpPr>
        <p:spPr>
          <a:xfrm>
            <a:off x="689020" y="4359165"/>
            <a:ext cx="8148570" cy="369332"/>
          </a:xfrm>
          <a:prstGeom prst="rect">
            <a:avLst/>
          </a:prstGeom>
          <a:noFill/>
        </p:spPr>
        <p:txBody>
          <a:bodyPr wrap="square" rtlCol="0">
            <a:spAutoFit/>
          </a:bodyPr>
          <a:lstStyle/>
          <a:p>
            <a:r>
              <a:rPr lang="en-US" dirty="0">
                <a:solidFill>
                  <a:srgbClr val="FF0000"/>
                </a:solidFill>
                <a:latin typeface="Apple Chancery" panose="03020702040506060504" pitchFamily="66" charset="-79"/>
                <a:cs typeface="Apple Chancery" panose="03020702040506060504" pitchFamily="66" charset="-79"/>
              </a:rPr>
              <a:t>Or we could have </a:t>
            </a:r>
            <a:r>
              <a:rPr lang="en-US" dirty="0">
                <a:latin typeface="+mj-lt"/>
              </a:rPr>
              <a:t>added in a spring . . . </a:t>
            </a:r>
          </a:p>
        </p:txBody>
      </p:sp>
    </p:spTree>
    <p:extLst>
      <p:ext uri="{BB962C8B-B14F-4D97-AF65-F5344CB8AC3E}">
        <p14:creationId xmlns:p14="http://schemas.microsoft.com/office/powerpoint/2010/main" val="3734273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Goalless Problem</a:t>
            </a:r>
          </a:p>
        </p:txBody>
      </p:sp>
      <p:sp>
        <p:nvSpPr>
          <p:cNvPr id="18" name="TextBox 17">
            <a:extLst>
              <a:ext uri="{FF2B5EF4-FFF2-40B4-BE49-F238E27FC236}">
                <a16:creationId xmlns:a16="http://schemas.microsoft.com/office/drawing/2014/main" id="{7CC50585-BC2D-C747-897C-75EE9D498FA9}"/>
              </a:ext>
            </a:extLst>
          </p:cNvPr>
          <p:cNvSpPr txBox="1"/>
          <p:nvPr/>
        </p:nvSpPr>
        <p:spPr>
          <a:xfrm>
            <a:off x="231820" y="1237785"/>
            <a:ext cx="8454980" cy="1200329"/>
          </a:xfrm>
          <a:prstGeom prst="rect">
            <a:avLst/>
          </a:prstGeom>
          <a:noFill/>
        </p:spPr>
        <p:txBody>
          <a:bodyPr wrap="square" rtlCol="0">
            <a:spAutoFit/>
          </a:bodyPr>
          <a:lstStyle/>
          <a:p>
            <a:r>
              <a:rPr lang="en-US" dirty="0">
                <a:latin typeface="+mj-lt"/>
              </a:rPr>
              <a:t>Again, your job is to analyze the situation using the concepts, equations and skills you have developed so far in an open-ended setting.  Using blurbs, equations, sketches, graphs, whatever, to support your thinking, the idea is to identify and quantify everything you can about the situation you are examining.</a:t>
            </a:r>
          </a:p>
        </p:txBody>
      </p:sp>
      <p:sp>
        <p:nvSpPr>
          <p:cNvPr id="19" name="TextBox 18">
            <a:extLst>
              <a:ext uri="{FF2B5EF4-FFF2-40B4-BE49-F238E27FC236}">
                <a16:creationId xmlns:a16="http://schemas.microsoft.com/office/drawing/2014/main" id="{B0DC7F8B-A2B0-8443-AC22-E195B876152E}"/>
              </a:ext>
            </a:extLst>
          </p:cNvPr>
          <p:cNvSpPr txBox="1"/>
          <p:nvPr/>
        </p:nvSpPr>
        <p:spPr>
          <a:xfrm>
            <a:off x="457199" y="2539546"/>
            <a:ext cx="5422901" cy="923330"/>
          </a:xfrm>
          <a:prstGeom prst="rect">
            <a:avLst/>
          </a:prstGeom>
          <a:noFill/>
        </p:spPr>
        <p:txBody>
          <a:bodyPr wrap="square" rtlCol="0">
            <a:spAutoFit/>
          </a:bodyPr>
          <a:lstStyle/>
          <a:p>
            <a:r>
              <a:rPr lang="en-US" dirty="0">
                <a:solidFill>
                  <a:srgbClr val="FF0000"/>
                </a:solidFill>
                <a:latin typeface="Apple Chancery" panose="03020702040506060504" pitchFamily="66" charset="-79"/>
                <a:cs typeface="Apple Chancery" panose="03020702040506060504" pitchFamily="66" charset="-79"/>
              </a:rPr>
              <a:t>Problem 1.)  </a:t>
            </a:r>
            <a:r>
              <a:rPr lang="en-US" dirty="0">
                <a:latin typeface="+mj-lt"/>
              </a:rPr>
              <a:t>An 80 kg box starts from rest and travels to the bottom of a 2.0 meter long,        ramp, opposed by a constant 150 N frictional force.   </a:t>
            </a:r>
          </a:p>
        </p:txBody>
      </p:sp>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1541"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1542"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80BBA830-C4F6-AA46-A713-3B40C150EECF}"/>
              </a:ext>
            </a:extLst>
          </p:cNvPr>
          <p:cNvGraphicFramePr>
            <a:graphicFrameLocks noChangeAspect="1"/>
          </p:cNvGraphicFramePr>
          <p:nvPr>
            <p:extLst>
              <p:ext uri="{D42A27DB-BD31-4B8C-83A1-F6EECF244321}">
                <p14:modId xmlns:p14="http://schemas.microsoft.com/office/powerpoint/2010/main" val="1826934203"/>
              </p:ext>
            </p:extLst>
          </p:nvPr>
        </p:nvGraphicFramePr>
        <p:xfrm>
          <a:off x="3440907" y="2812357"/>
          <a:ext cx="399939" cy="319951"/>
        </p:xfrm>
        <a:graphic>
          <a:graphicData uri="http://schemas.openxmlformats.org/presentationml/2006/ole">
            <mc:AlternateContent xmlns:mc="http://schemas.openxmlformats.org/markup-compatibility/2006">
              <mc:Choice xmlns:v="urn:schemas-microsoft-com:vml" Requires="v">
                <p:oleObj spid="_x0000_s21543" r:id="rId5" imgW="254000" imgH="203200" progId="Equation.DSMT4">
                  <p:embed/>
                </p:oleObj>
              </mc:Choice>
              <mc:Fallback>
                <p:oleObj r:id="rId5" imgW="254000" imgH="203200" progId="Equation.DSMT4">
                  <p:embed/>
                  <p:pic>
                    <p:nvPicPr>
                      <p:cNvPr id="23" name="Object 22">
                        <a:extLst>
                          <a:ext uri="{FF2B5EF4-FFF2-40B4-BE49-F238E27FC236}">
                            <a16:creationId xmlns:a16="http://schemas.microsoft.com/office/drawing/2014/main" id="{80BBA830-C4F6-AA46-A713-3B40C150EECF}"/>
                          </a:ext>
                        </a:extLst>
                      </p:cNvPr>
                      <p:cNvPicPr/>
                      <p:nvPr/>
                    </p:nvPicPr>
                    <p:blipFill>
                      <a:blip r:embed="rId6"/>
                      <a:stretch>
                        <a:fillRect/>
                      </a:stretch>
                    </p:blipFill>
                    <p:spPr>
                      <a:xfrm>
                        <a:off x="3440907" y="2812357"/>
                        <a:ext cx="399939" cy="319951"/>
                      </a:xfrm>
                      <a:prstGeom prst="rect">
                        <a:avLst/>
                      </a:prstGeom>
                    </p:spPr>
                  </p:pic>
                </p:oleObj>
              </mc:Fallback>
            </mc:AlternateContent>
          </a:graphicData>
        </a:graphic>
      </p:graphicFrame>
      <p:cxnSp>
        <p:nvCxnSpPr>
          <p:cNvPr id="25" name="Straight Connector 24">
            <a:extLst>
              <a:ext uri="{FF2B5EF4-FFF2-40B4-BE49-F238E27FC236}">
                <a16:creationId xmlns:a16="http://schemas.microsoft.com/office/drawing/2014/main" id="{2EF206AC-8C53-BA42-8A6D-C83002836337}"/>
              </a:ext>
            </a:extLst>
          </p:cNvPr>
          <p:cNvCxnSpPr/>
          <p:nvPr/>
        </p:nvCxnSpPr>
        <p:spPr>
          <a:xfrm>
            <a:off x="6350000" y="3340100"/>
            <a:ext cx="2336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324523F-8763-7848-A789-FC17B511DA6B}"/>
              </a:ext>
            </a:extLst>
          </p:cNvPr>
          <p:cNvCxnSpPr>
            <a:cxnSpLocks/>
          </p:cNvCxnSpPr>
          <p:nvPr/>
        </p:nvCxnSpPr>
        <p:spPr>
          <a:xfrm>
            <a:off x="6350000" y="2717800"/>
            <a:ext cx="2336800" cy="6223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B42F22F7-3DB4-A042-AF24-081870F500CA}"/>
              </a:ext>
            </a:extLst>
          </p:cNvPr>
          <p:cNvSpPr/>
          <p:nvPr/>
        </p:nvSpPr>
        <p:spPr>
          <a:xfrm rot="897716">
            <a:off x="6489701" y="2472120"/>
            <a:ext cx="317500" cy="304800"/>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9" name="Object 28">
            <a:extLst>
              <a:ext uri="{FF2B5EF4-FFF2-40B4-BE49-F238E27FC236}">
                <a16:creationId xmlns:a16="http://schemas.microsoft.com/office/drawing/2014/main" id="{5544376E-E05A-9244-9BA7-6B698232B66C}"/>
              </a:ext>
            </a:extLst>
          </p:cNvPr>
          <p:cNvGraphicFramePr>
            <a:graphicFrameLocks noChangeAspect="1"/>
          </p:cNvGraphicFramePr>
          <p:nvPr/>
        </p:nvGraphicFramePr>
        <p:xfrm>
          <a:off x="7177971" y="2972332"/>
          <a:ext cx="399939" cy="319951"/>
        </p:xfrm>
        <a:graphic>
          <a:graphicData uri="http://schemas.openxmlformats.org/presentationml/2006/ole">
            <mc:AlternateContent xmlns:mc="http://schemas.openxmlformats.org/markup-compatibility/2006">
              <mc:Choice xmlns:v="urn:schemas-microsoft-com:vml" Requires="v">
                <p:oleObj spid="_x0000_s21544" r:id="rId7" imgW="254000" imgH="203200" progId="Equation.DSMT4">
                  <p:embed/>
                </p:oleObj>
              </mc:Choice>
              <mc:Fallback>
                <p:oleObj r:id="rId7" imgW="254000" imgH="203200" progId="Equation.DSMT4">
                  <p:embed/>
                  <p:pic>
                    <p:nvPicPr>
                      <p:cNvPr id="29" name="Object 28">
                        <a:extLst>
                          <a:ext uri="{FF2B5EF4-FFF2-40B4-BE49-F238E27FC236}">
                            <a16:creationId xmlns:a16="http://schemas.microsoft.com/office/drawing/2014/main" id="{5544376E-E05A-9244-9BA7-6B698232B66C}"/>
                          </a:ext>
                        </a:extLst>
                      </p:cNvPr>
                      <p:cNvPicPr/>
                      <p:nvPr/>
                    </p:nvPicPr>
                    <p:blipFill>
                      <a:blip r:embed="rId8"/>
                      <a:stretch>
                        <a:fillRect/>
                      </a:stretch>
                    </p:blipFill>
                    <p:spPr>
                      <a:xfrm>
                        <a:off x="7177971" y="2972332"/>
                        <a:ext cx="399939" cy="319951"/>
                      </a:xfrm>
                      <a:prstGeom prst="rect">
                        <a:avLst/>
                      </a:prstGeom>
                    </p:spPr>
                  </p:pic>
                </p:oleObj>
              </mc:Fallback>
            </mc:AlternateContent>
          </a:graphicData>
        </a:graphic>
      </p:graphicFrame>
      <p:sp>
        <p:nvSpPr>
          <p:cNvPr id="30" name="Freeform 29">
            <a:extLst>
              <a:ext uri="{FF2B5EF4-FFF2-40B4-BE49-F238E27FC236}">
                <a16:creationId xmlns:a16="http://schemas.microsoft.com/office/drawing/2014/main" id="{66C60CFC-CCBC-D349-818A-5B78D48CF7FE}"/>
              </a:ext>
            </a:extLst>
          </p:cNvPr>
          <p:cNvSpPr/>
          <p:nvPr/>
        </p:nvSpPr>
        <p:spPr>
          <a:xfrm>
            <a:off x="7593337" y="3077633"/>
            <a:ext cx="73230" cy="266700"/>
          </a:xfrm>
          <a:custGeom>
            <a:avLst/>
            <a:gdLst>
              <a:gd name="connsiteX0" fmla="*/ 73230 w 73230"/>
              <a:gd name="connsiteY0" fmla="*/ 0 h 266700"/>
              <a:gd name="connsiteX1" fmla="*/ 9730 w 73230"/>
              <a:gd name="connsiteY1" fmla="*/ 135467 h 266700"/>
              <a:gd name="connsiteX2" fmla="*/ 1263 w 73230"/>
              <a:gd name="connsiteY2" fmla="*/ 266700 h 266700"/>
            </a:gdLst>
            <a:ahLst/>
            <a:cxnLst>
              <a:cxn ang="0">
                <a:pos x="connsiteX0" y="connsiteY0"/>
              </a:cxn>
              <a:cxn ang="0">
                <a:pos x="connsiteX1" y="connsiteY1"/>
              </a:cxn>
              <a:cxn ang="0">
                <a:pos x="connsiteX2" y="connsiteY2"/>
              </a:cxn>
            </a:cxnLst>
            <a:rect l="l" t="t" r="r" b="b"/>
            <a:pathLst>
              <a:path w="73230" h="266700">
                <a:moveTo>
                  <a:pt x="73230" y="0"/>
                </a:moveTo>
                <a:cubicBezTo>
                  <a:pt x="47477" y="45508"/>
                  <a:pt x="21724" y="91017"/>
                  <a:pt x="9730" y="135467"/>
                </a:cubicBezTo>
                <a:cubicBezTo>
                  <a:pt x="-2265" y="179917"/>
                  <a:pt x="-501" y="223308"/>
                  <a:pt x="1263" y="266700"/>
                </a:cubicBezTo>
              </a:path>
            </a:pathLst>
          </a:cu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63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4355"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4356"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33F3FA31-0CB0-964B-B8AD-939CB0D3E527}"/>
              </a:ext>
            </a:extLst>
          </p:cNvPr>
          <p:cNvPicPr>
            <a:picLocks noChangeAspect="1"/>
          </p:cNvPicPr>
          <p:nvPr/>
        </p:nvPicPr>
        <p:blipFill>
          <a:blip r:embed="rId5"/>
          <a:stretch>
            <a:fillRect/>
          </a:stretch>
        </p:blipFill>
        <p:spPr>
          <a:xfrm>
            <a:off x="101600" y="0"/>
            <a:ext cx="8940800" cy="11579069"/>
          </a:xfrm>
          <a:prstGeom prst="rect">
            <a:avLst/>
          </a:prstGeom>
        </p:spPr>
      </p:pic>
    </p:spTree>
    <p:extLst>
      <p:ext uri="{BB962C8B-B14F-4D97-AF65-F5344CB8AC3E}">
        <p14:creationId xmlns:p14="http://schemas.microsoft.com/office/powerpoint/2010/main" val="1792370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6403"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6404"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33F3FA31-0CB0-964B-B8AD-939CB0D3E527}"/>
              </a:ext>
            </a:extLst>
          </p:cNvPr>
          <p:cNvPicPr>
            <a:picLocks noChangeAspect="1"/>
          </p:cNvPicPr>
          <p:nvPr/>
        </p:nvPicPr>
        <p:blipFill>
          <a:blip r:embed="rId5"/>
          <a:stretch>
            <a:fillRect/>
          </a:stretch>
        </p:blipFill>
        <p:spPr>
          <a:xfrm>
            <a:off x="101600" y="-5067300"/>
            <a:ext cx="8940800" cy="11579069"/>
          </a:xfrm>
          <a:prstGeom prst="rect">
            <a:avLst/>
          </a:prstGeom>
        </p:spPr>
      </p:pic>
    </p:spTree>
    <p:extLst>
      <p:ext uri="{BB962C8B-B14F-4D97-AF65-F5344CB8AC3E}">
        <p14:creationId xmlns:p14="http://schemas.microsoft.com/office/powerpoint/2010/main" val="4119654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Goalless Problem</a:t>
            </a:r>
          </a:p>
        </p:txBody>
      </p:sp>
      <p:sp>
        <p:nvSpPr>
          <p:cNvPr id="18" name="TextBox 17">
            <a:extLst>
              <a:ext uri="{FF2B5EF4-FFF2-40B4-BE49-F238E27FC236}">
                <a16:creationId xmlns:a16="http://schemas.microsoft.com/office/drawing/2014/main" id="{7CC50585-BC2D-C747-897C-75EE9D498FA9}"/>
              </a:ext>
            </a:extLst>
          </p:cNvPr>
          <p:cNvSpPr txBox="1"/>
          <p:nvPr/>
        </p:nvSpPr>
        <p:spPr>
          <a:xfrm>
            <a:off x="231820" y="1237785"/>
            <a:ext cx="8454980" cy="1200329"/>
          </a:xfrm>
          <a:prstGeom prst="rect">
            <a:avLst/>
          </a:prstGeom>
          <a:noFill/>
        </p:spPr>
        <p:txBody>
          <a:bodyPr wrap="square" rtlCol="0">
            <a:spAutoFit/>
          </a:bodyPr>
          <a:lstStyle/>
          <a:p>
            <a:r>
              <a:rPr lang="en-US" dirty="0">
                <a:latin typeface="+mj-lt"/>
              </a:rPr>
              <a:t>Again, your job is to analyze the situation using the concepts, equations and skills you have developed so far in an open-ended setting.  Using blurbs, equations, sketches, graphs, whatever, to support your thinking, the idea is to identify and quantify everything you can about the situation you are examining.</a:t>
            </a:r>
          </a:p>
        </p:txBody>
      </p:sp>
      <p:sp>
        <p:nvSpPr>
          <p:cNvPr id="19" name="TextBox 18">
            <a:extLst>
              <a:ext uri="{FF2B5EF4-FFF2-40B4-BE49-F238E27FC236}">
                <a16:creationId xmlns:a16="http://schemas.microsoft.com/office/drawing/2014/main" id="{B0DC7F8B-A2B0-8443-AC22-E195B876152E}"/>
              </a:ext>
            </a:extLst>
          </p:cNvPr>
          <p:cNvSpPr txBox="1"/>
          <p:nvPr/>
        </p:nvSpPr>
        <p:spPr>
          <a:xfrm>
            <a:off x="457199" y="2539546"/>
            <a:ext cx="5422901" cy="923330"/>
          </a:xfrm>
          <a:prstGeom prst="rect">
            <a:avLst/>
          </a:prstGeom>
          <a:noFill/>
        </p:spPr>
        <p:txBody>
          <a:bodyPr wrap="square" rtlCol="0">
            <a:spAutoFit/>
          </a:bodyPr>
          <a:lstStyle/>
          <a:p>
            <a:r>
              <a:rPr lang="en-US" dirty="0">
                <a:latin typeface="+mj-lt"/>
              </a:rPr>
              <a:t>3.)  An 80 kg box starts from rest and travels to the bottom of a 2.0 meter long,        ramp, opposed by a constant 150 N frictional force.   </a:t>
            </a:r>
          </a:p>
        </p:txBody>
      </p:sp>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0508"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0509"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80BBA830-C4F6-AA46-A713-3B40C150EECF}"/>
              </a:ext>
            </a:extLst>
          </p:cNvPr>
          <p:cNvGraphicFramePr>
            <a:graphicFrameLocks noChangeAspect="1"/>
          </p:cNvGraphicFramePr>
          <p:nvPr/>
        </p:nvGraphicFramePr>
        <p:xfrm>
          <a:off x="3101271" y="2812357"/>
          <a:ext cx="399939" cy="319951"/>
        </p:xfrm>
        <a:graphic>
          <a:graphicData uri="http://schemas.openxmlformats.org/presentationml/2006/ole">
            <mc:AlternateContent xmlns:mc="http://schemas.openxmlformats.org/markup-compatibility/2006">
              <mc:Choice xmlns:v="urn:schemas-microsoft-com:vml" Requires="v">
                <p:oleObj spid="_x0000_s20510" r:id="rId5" imgW="254000" imgH="203200" progId="Equation.DSMT4">
                  <p:embed/>
                </p:oleObj>
              </mc:Choice>
              <mc:Fallback>
                <p:oleObj r:id="rId5" imgW="254000" imgH="203200" progId="Equation.DSMT4">
                  <p:embed/>
                  <p:pic>
                    <p:nvPicPr>
                      <p:cNvPr id="23" name="Object 22">
                        <a:extLst>
                          <a:ext uri="{FF2B5EF4-FFF2-40B4-BE49-F238E27FC236}">
                            <a16:creationId xmlns:a16="http://schemas.microsoft.com/office/drawing/2014/main" id="{80BBA830-C4F6-AA46-A713-3B40C150EECF}"/>
                          </a:ext>
                        </a:extLst>
                      </p:cNvPr>
                      <p:cNvPicPr/>
                      <p:nvPr/>
                    </p:nvPicPr>
                    <p:blipFill>
                      <a:blip r:embed="rId6"/>
                      <a:stretch>
                        <a:fillRect/>
                      </a:stretch>
                    </p:blipFill>
                    <p:spPr>
                      <a:xfrm>
                        <a:off x="3101271" y="2812357"/>
                        <a:ext cx="399939" cy="319951"/>
                      </a:xfrm>
                      <a:prstGeom prst="rect">
                        <a:avLst/>
                      </a:prstGeom>
                    </p:spPr>
                  </p:pic>
                </p:oleObj>
              </mc:Fallback>
            </mc:AlternateContent>
          </a:graphicData>
        </a:graphic>
      </p:graphicFrame>
    </p:spTree>
    <p:extLst>
      <p:ext uri="{BB962C8B-B14F-4D97-AF65-F5344CB8AC3E}">
        <p14:creationId xmlns:p14="http://schemas.microsoft.com/office/powerpoint/2010/main" val="218071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871"/>
            <a:ext cx="8229600" cy="1143000"/>
          </a:xfrm>
        </p:spPr>
        <p:txBody>
          <a:bodyPr/>
          <a:lstStyle/>
          <a:p>
            <a:r>
              <a:rPr lang="en-US" dirty="0"/>
              <a:t>Goalless Problem</a:t>
            </a:r>
          </a:p>
        </p:txBody>
      </p:sp>
      <p:sp>
        <p:nvSpPr>
          <p:cNvPr id="18" name="TextBox 17">
            <a:extLst>
              <a:ext uri="{FF2B5EF4-FFF2-40B4-BE49-F238E27FC236}">
                <a16:creationId xmlns:a16="http://schemas.microsoft.com/office/drawing/2014/main" id="{7CC50585-BC2D-C747-897C-75EE9D498FA9}"/>
              </a:ext>
            </a:extLst>
          </p:cNvPr>
          <p:cNvSpPr txBox="1"/>
          <p:nvPr/>
        </p:nvSpPr>
        <p:spPr>
          <a:xfrm>
            <a:off x="231820" y="1949271"/>
            <a:ext cx="8454980" cy="1938992"/>
          </a:xfrm>
          <a:prstGeom prst="rect">
            <a:avLst/>
          </a:prstGeom>
          <a:noFill/>
        </p:spPr>
        <p:txBody>
          <a:bodyPr wrap="square" rtlCol="0">
            <a:spAutoFit/>
          </a:bodyPr>
          <a:lstStyle/>
          <a:p>
            <a:r>
              <a:rPr lang="en-US" sz="2400" dirty="0">
                <a:latin typeface="+mj-lt"/>
              </a:rPr>
              <a:t>For a goalless problem, your job is to analyze a situation using the concepts, equations and skills you have developed so far in an open-ended setting.  Using blurbs, equations, sketches, graphs, whatever, to support your thinking, the idea is to identify and quantify everything you can about the situation you are examining.</a:t>
            </a:r>
          </a:p>
        </p:txBody>
      </p:sp>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3563"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3564"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spTree>
    <p:extLst>
      <p:ext uri="{BB962C8B-B14F-4D97-AF65-F5344CB8AC3E}">
        <p14:creationId xmlns:p14="http://schemas.microsoft.com/office/powerpoint/2010/main" val="213547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Goalless Problem</a:t>
            </a:r>
          </a:p>
        </p:txBody>
      </p:sp>
      <p:sp>
        <p:nvSpPr>
          <p:cNvPr id="19" name="TextBox 18">
            <a:extLst>
              <a:ext uri="{FF2B5EF4-FFF2-40B4-BE49-F238E27FC236}">
                <a16:creationId xmlns:a16="http://schemas.microsoft.com/office/drawing/2014/main" id="{B0DC7F8B-A2B0-8443-AC22-E195B876152E}"/>
              </a:ext>
            </a:extLst>
          </p:cNvPr>
          <p:cNvSpPr txBox="1"/>
          <p:nvPr/>
        </p:nvSpPr>
        <p:spPr>
          <a:xfrm>
            <a:off x="291583" y="1312196"/>
            <a:ext cx="8560834" cy="1938992"/>
          </a:xfrm>
          <a:prstGeom prst="rect">
            <a:avLst/>
          </a:prstGeom>
          <a:noFill/>
        </p:spPr>
        <p:txBody>
          <a:bodyPr wrap="square" rtlCol="0">
            <a:spAutoFit/>
          </a:bodyPr>
          <a:lstStyle/>
          <a:p>
            <a:r>
              <a:rPr lang="en-US" sz="2000" dirty="0">
                <a:solidFill>
                  <a:srgbClr val="FF0000"/>
                </a:solidFill>
                <a:latin typeface="Apple Chancery" panose="03020702040506060504" pitchFamily="66" charset="-79"/>
                <a:cs typeface="Apple Chancery" panose="03020702040506060504" pitchFamily="66" charset="-79"/>
              </a:rPr>
              <a:t>Problem B.)  </a:t>
            </a:r>
            <a:r>
              <a:rPr lang="en-US" sz="2000" dirty="0">
                <a:latin typeface="+mj-lt"/>
              </a:rPr>
              <a:t>A small block of mass m = 0.50 kg is fired along a horizontal track.  It’s initial velocity is                    .  The block then enters and slides along the </a:t>
            </a:r>
            <a:r>
              <a:rPr lang="en-US" sz="2000" i="1" dirty="0">
                <a:latin typeface="+mj-lt"/>
              </a:rPr>
              <a:t>vertical, </a:t>
            </a:r>
            <a:r>
              <a:rPr lang="en-US" sz="2000" dirty="0">
                <a:latin typeface="+mj-lt"/>
              </a:rPr>
              <a:t>frictionless, semicircular track of radius R = 1.5 m (through </a:t>
            </a:r>
            <a:r>
              <a:rPr lang="en-US" sz="2000" i="1" dirty="0">
                <a:latin typeface="+mj-lt"/>
              </a:rPr>
              <a:t>point A </a:t>
            </a:r>
            <a:r>
              <a:rPr lang="en-US" sz="2000" dirty="0">
                <a:latin typeface="+mj-lt"/>
              </a:rPr>
              <a:t>toward </a:t>
            </a:r>
            <a:r>
              <a:rPr lang="en-US" sz="2000" i="1" dirty="0">
                <a:latin typeface="+mj-lt"/>
              </a:rPr>
              <a:t>point B</a:t>
            </a:r>
            <a:r>
              <a:rPr lang="en-US" sz="2000" dirty="0">
                <a:latin typeface="+mj-lt"/>
              </a:rPr>
              <a:t>), until it reaches the level bottom portion of the track.  A small section of length L = 0.40 m provides a frictional force of 0.83 N before the track becomes frictionless again and the object slides toward </a:t>
            </a:r>
            <a:r>
              <a:rPr lang="en-US" sz="2000" i="1" dirty="0">
                <a:latin typeface="+mj-lt"/>
              </a:rPr>
              <a:t>point C</a:t>
            </a:r>
            <a:r>
              <a:rPr lang="en-US" sz="2000" dirty="0">
                <a:latin typeface="+mj-lt"/>
              </a:rPr>
              <a:t>.</a:t>
            </a:r>
          </a:p>
        </p:txBody>
      </p:sp>
      <p:graphicFrame>
        <p:nvGraphicFramePr>
          <p:cNvPr id="23" name="Object 22">
            <a:extLst>
              <a:ext uri="{FF2B5EF4-FFF2-40B4-BE49-F238E27FC236}">
                <a16:creationId xmlns:a16="http://schemas.microsoft.com/office/drawing/2014/main" id="{80BBA830-C4F6-AA46-A713-3B40C150EECF}"/>
              </a:ext>
            </a:extLst>
          </p:cNvPr>
          <p:cNvGraphicFramePr>
            <a:graphicFrameLocks noChangeAspect="1"/>
          </p:cNvGraphicFramePr>
          <p:nvPr>
            <p:extLst>
              <p:ext uri="{D42A27DB-BD31-4B8C-83A1-F6EECF244321}">
                <p14:modId xmlns:p14="http://schemas.microsoft.com/office/powerpoint/2010/main" val="1055127351"/>
              </p:ext>
            </p:extLst>
          </p:nvPr>
        </p:nvGraphicFramePr>
        <p:xfrm>
          <a:off x="2488495" y="1648494"/>
          <a:ext cx="1255713" cy="377825"/>
        </p:xfrm>
        <a:graphic>
          <a:graphicData uri="http://schemas.openxmlformats.org/presentationml/2006/ole">
            <mc:AlternateContent xmlns:mc="http://schemas.openxmlformats.org/markup-compatibility/2006">
              <mc:Choice xmlns:v="urn:schemas-microsoft-com:vml" Requires="v">
                <p:oleObj spid="_x0000_s13439" r:id="rId3" imgW="800100" imgH="241300" progId="Equation.DSMT4">
                  <p:embed/>
                </p:oleObj>
              </mc:Choice>
              <mc:Fallback>
                <p:oleObj r:id="rId3" imgW="800100" imgH="241300" progId="Equation.DSMT4">
                  <p:embed/>
                  <p:pic>
                    <p:nvPicPr>
                      <p:cNvPr id="0" name=""/>
                      <p:cNvPicPr/>
                      <p:nvPr/>
                    </p:nvPicPr>
                    <p:blipFill>
                      <a:blip r:embed="rId4"/>
                      <a:stretch>
                        <a:fillRect/>
                      </a:stretch>
                    </p:blipFill>
                    <p:spPr>
                      <a:xfrm>
                        <a:off x="2488495" y="1648494"/>
                        <a:ext cx="1255713" cy="377825"/>
                      </a:xfrm>
                      <a:prstGeom prst="rect">
                        <a:avLst/>
                      </a:prstGeom>
                    </p:spPr>
                  </p:pic>
                </p:oleObj>
              </mc:Fallback>
            </mc:AlternateContent>
          </a:graphicData>
        </a:graphic>
      </p:graphicFrame>
      <p:grpSp>
        <p:nvGrpSpPr>
          <p:cNvPr id="61" name="Group 60">
            <a:extLst>
              <a:ext uri="{FF2B5EF4-FFF2-40B4-BE49-F238E27FC236}">
                <a16:creationId xmlns:a16="http://schemas.microsoft.com/office/drawing/2014/main" id="{B91BDAA7-99D2-B646-A3AB-5718B7676D6A}"/>
              </a:ext>
            </a:extLst>
          </p:cNvPr>
          <p:cNvGrpSpPr/>
          <p:nvPr/>
        </p:nvGrpSpPr>
        <p:grpSpPr>
          <a:xfrm>
            <a:off x="1610632" y="3248167"/>
            <a:ext cx="6585839" cy="3376763"/>
            <a:chOff x="2417899" y="2404821"/>
            <a:chExt cx="4845971" cy="2484679"/>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extLst>
                <p:ext uri="{D42A27DB-BD31-4B8C-83A1-F6EECF244321}">
                  <p14:modId xmlns:p14="http://schemas.microsoft.com/office/powerpoint/2010/main" val="1779239176"/>
                </p:ext>
              </p:extLst>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3440" r:id="rId5" imgW="0" imgH="0" progId="Equation.DSMT4">
                    <p:embed/>
                  </p:oleObj>
                </mc:Choice>
                <mc:Fallback>
                  <p:oleObj r:id="rId5" imgW="0" imgH="0" progId="Equation.DSMT4">
                    <p:embed/>
                    <p:pic>
                      <p:nvPicPr>
                        <p:cNvPr id="0" name=""/>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extLst>
                <p:ext uri="{D42A27DB-BD31-4B8C-83A1-F6EECF244321}">
                  <p14:modId xmlns:p14="http://schemas.microsoft.com/office/powerpoint/2010/main" val="3661048321"/>
                </p:ext>
              </p:extLst>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3441" r:id="rId6" imgW="0" imgH="0" progId="Equation.DSMT4">
                    <p:embed/>
                  </p:oleObj>
                </mc:Choice>
                <mc:Fallback>
                  <p:oleObj r:id="rId6" imgW="0" imgH="0" progId="Equation.DSMT4">
                    <p:embed/>
                    <p:pic>
                      <p:nvPicPr>
                        <p:cNvPr id="0" name=""/>
                        <p:cNvPicPr/>
                        <p:nvPr/>
                      </p:nvPicPr>
                      <p:blipFill/>
                      <p:spPr>
                        <a:xfrm>
                          <a:off x="4203700" y="3708400"/>
                          <a:ext cx="812800" cy="203200"/>
                        </a:xfrm>
                        <a:prstGeom prst="rect">
                          <a:avLst/>
                        </a:prstGeom>
                      </p:spPr>
                    </p:pic>
                  </p:oleObj>
                </mc:Fallback>
              </mc:AlternateContent>
            </a:graphicData>
          </a:graphic>
        </p:graphicFrame>
        <p:cxnSp>
          <p:nvCxnSpPr>
            <p:cNvPr id="25" name="Straight Connector 24">
              <a:extLst>
                <a:ext uri="{FF2B5EF4-FFF2-40B4-BE49-F238E27FC236}">
                  <a16:creationId xmlns:a16="http://schemas.microsoft.com/office/drawing/2014/main" id="{2EF206AC-8C53-BA42-8A6D-C83002836337}"/>
                </a:ext>
              </a:extLst>
            </p:cNvPr>
            <p:cNvCxnSpPr>
              <a:cxnSpLocks/>
            </p:cNvCxnSpPr>
            <p:nvPr/>
          </p:nvCxnSpPr>
          <p:spPr>
            <a:xfrm>
              <a:off x="3290910" y="4635968"/>
              <a:ext cx="28812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B42F22F7-3DB4-A042-AF24-081870F500CA}"/>
                </a:ext>
              </a:extLst>
            </p:cNvPr>
            <p:cNvSpPr/>
            <p:nvPr/>
          </p:nvSpPr>
          <p:spPr>
            <a:xfrm>
              <a:off x="3629064" y="2870994"/>
              <a:ext cx="213470" cy="204931"/>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9" name="Object 28">
              <a:extLst>
                <a:ext uri="{FF2B5EF4-FFF2-40B4-BE49-F238E27FC236}">
                  <a16:creationId xmlns:a16="http://schemas.microsoft.com/office/drawing/2014/main" id="{5544376E-E05A-9244-9BA7-6B698232B66C}"/>
                </a:ext>
              </a:extLst>
            </p:cNvPr>
            <p:cNvGraphicFramePr>
              <a:graphicFrameLocks noChangeAspect="1"/>
            </p:cNvGraphicFramePr>
            <p:nvPr>
              <p:extLst>
                <p:ext uri="{D42A27DB-BD31-4B8C-83A1-F6EECF244321}">
                  <p14:modId xmlns:p14="http://schemas.microsoft.com/office/powerpoint/2010/main" val="2297853423"/>
                </p:ext>
              </p:extLst>
            </p:nvPr>
          </p:nvGraphicFramePr>
          <p:xfrm>
            <a:off x="3725005" y="2404821"/>
            <a:ext cx="235057" cy="319197"/>
          </p:xfrm>
          <a:graphic>
            <a:graphicData uri="http://schemas.openxmlformats.org/presentationml/2006/ole">
              <mc:AlternateContent xmlns:mc="http://schemas.openxmlformats.org/markup-compatibility/2006">
                <mc:Choice xmlns:v="urn:schemas-microsoft-com:vml" Requires="v">
                  <p:oleObj spid="_x0000_s13442" r:id="rId7" imgW="177800" imgH="241300" progId="Equation.DSMT4">
                    <p:embed/>
                  </p:oleObj>
                </mc:Choice>
                <mc:Fallback>
                  <p:oleObj r:id="rId7" imgW="177800" imgH="241300" progId="Equation.DSMT4">
                    <p:embed/>
                    <p:pic>
                      <p:nvPicPr>
                        <p:cNvPr id="23" name="Object 22">
                          <a:extLst>
                            <a:ext uri="{FF2B5EF4-FFF2-40B4-BE49-F238E27FC236}">
                              <a16:creationId xmlns:a16="http://schemas.microsoft.com/office/drawing/2014/main" id="{80BBA830-C4F6-AA46-A713-3B40C150EECF}"/>
                            </a:ext>
                          </a:extLst>
                        </p:cNvPr>
                        <p:cNvPicPr/>
                        <p:nvPr/>
                      </p:nvPicPr>
                      <p:blipFill>
                        <a:blip r:embed="rId8"/>
                        <a:stretch>
                          <a:fillRect/>
                        </a:stretch>
                      </p:blipFill>
                      <p:spPr>
                        <a:xfrm>
                          <a:off x="3725005" y="2404821"/>
                          <a:ext cx="235057" cy="319197"/>
                        </a:xfrm>
                        <a:prstGeom prst="rect">
                          <a:avLst/>
                        </a:prstGeom>
                      </p:spPr>
                    </p:pic>
                  </p:oleObj>
                </mc:Fallback>
              </mc:AlternateContent>
            </a:graphicData>
          </a:graphic>
        </p:graphicFrame>
        <p:sp>
          <p:nvSpPr>
            <p:cNvPr id="34" name="Arc 33">
              <a:extLst>
                <a:ext uri="{FF2B5EF4-FFF2-40B4-BE49-F238E27FC236}">
                  <a16:creationId xmlns:a16="http://schemas.microsoft.com/office/drawing/2014/main" id="{CE177F19-51DC-7A4C-8807-A97234883440}"/>
                </a:ext>
              </a:extLst>
            </p:cNvPr>
            <p:cNvSpPr/>
            <p:nvPr/>
          </p:nvSpPr>
          <p:spPr>
            <a:xfrm>
              <a:off x="5227387" y="2828685"/>
              <a:ext cx="1806815" cy="1806815"/>
            </a:xfrm>
            <a:prstGeom prst="arc">
              <a:avLst>
                <a:gd name="adj1" fmla="val 16200000"/>
                <a:gd name="adj2" fmla="val 5306111"/>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Arc 35">
              <a:extLst>
                <a:ext uri="{FF2B5EF4-FFF2-40B4-BE49-F238E27FC236}">
                  <a16:creationId xmlns:a16="http://schemas.microsoft.com/office/drawing/2014/main" id="{01EA8CF0-0C8F-3449-BAA4-6F82499C6DF4}"/>
                </a:ext>
              </a:extLst>
            </p:cNvPr>
            <p:cNvSpPr/>
            <p:nvPr/>
          </p:nvSpPr>
          <p:spPr>
            <a:xfrm flipH="1">
              <a:off x="2417899" y="2828684"/>
              <a:ext cx="1806815" cy="1806815"/>
            </a:xfrm>
            <a:prstGeom prst="arc">
              <a:avLst>
                <a:gd name="adj1" fmla="val 16200000"/>
                <a:gd name="adj2" fmla="val 5306111"/>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14F0954E-34D3-5B44-8FFF-98E6257E3A09}"/>
                </a:ext>
              </a:extLst>
            </p:cNvPr>
            <p:cNvCxnSpPr>
              <a:cxnSpLocks/>
            </p:cNvCxnSpPr>
            <p:nvPr/>
          </p:nvCxnSpPr>
          <p:spPr>
            <a:xfrm>
              <a:off x="3290910" y="3070779"/>
              <a:ext cx="28812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4404C4C2-4A93-324E-9F39-A3D31E889DC8}"/>
                </a:ext>
              </a:extLst>
            </p:cNvPr>
            <p:cNvCxnSpPr/>
            <p:nvPr/>
          </p:nvCxnSpPr>
          <p:spPr>
            <a:xfrm flipH="1" flipV="1">
              <a:off x="2564027" y="3262384"/>
              <a:ext cx="667265" cy="425177"/>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E84322FC-CA00-A145-ACF6-C50A724F4C03}"/>
                </a:ext>
              </a:extLst>
            </p:cNvPr>
            <p:cNvCxnSpPr>
              <a:cxnSpLocks/>
            </p:cNvCxnSpPr>
            <p:nvPr/>
          </p:nvCxnSpPr>
          <p:spPr>
            <a:xfrm flipV="1">
              <a:off x="3629064" y="2745173"/>
              <a:ext cx="458841" cy="1"/>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42" name="Object 41">
              <a:extLst>
                <a:ext uri="{FF2B5EF4-FFF2-40B4-BE49-F238E27FC236}">
                  <a16:creationId xmlns:a16="http://schemas.microsoft.com/office/drawing/2014/main" id="{A1EB3C24-C7F0-F84B-8A9A-13560A1072E8}"/>
                </a:ext>
              </a:extLst>
            </p:cNvPr>
            <p:cNvGraphicFramePr>
              <a:graphicFrameLocks noChangeAspect="1"/>
            </p:cNvGraphicFramePr>
            <p:nvPr>
              <p:extLst>
                <p:ext uri="{D42A27DB-BD31-4B8C-83A1-F6EECF244321}">
                  <p14:modId xmlns:p14="http://schemas.microsoft.com/office/powerpoint/2010/main" val="2565824297"/>
                </p:ext>
              </p:extLst>
            </p:nvPr>
          </p:nvGraphicFramePr>
          <p:xfrm>
            <a:off x="2862263" y="3267075"/>
            <a:ext cx="217487" cy="201613"/>
          </p:xfrm>
          <a:graphic>
            <a:graphicData uri="http://schemas.openxmlformats.org/presentationml/2006/ole">
              <mc:AlternateContent xmlns:mc="http://schemas.openxmlformats.org/markup-compatibility/2006">
                <mc:Choice xmlns:v="urn:schemas-microsoft-com:vml" Requires="v">
                  <p:oleObj spid="_x0000_s13443" r:id="rId9" imgW="165100" imgH="152400" progId="Equation.DSMT4">
                    <p:embed/>
                  </p:oleObj>
                </mc:Choice>
                <mc:Fallback>
                  <p:oleObj r:id="rId9" imgW="165100" imgH="152400" progId="Equation.DSMT4">
                    <p:embed/>
                    <p:pic>
                      <p:nvPicPr>
                        <p:cNvPr id="29" name="Object 28">
                          <a:extLst>
                            <a:ext uri="{FF2B5EF4-FFF2-40B4-BE49-F238E27FC236}">
                              <a16:creationId xmlns:a16="http://schemas.microsoft.com/office/drawing/2014/main" id="{5544376E-E05A-9244-9BA7-6B698232B66C}"/>
                            </a:ext>
                          </a:extLst>
                        </p:cNvPr>
                        <p:cNvPicPr/>
                        <p:nvPr/>
                      </p:nvPicPr>
                      <p:blipFill>
                        <a:blip r:embed="rId10"/>
                        <a:stretch>
                          <a:fillRect/>
                        </a:stretch>
                      </p:blipFill>
                      <p:spPr>
                        <a:xfrm>
                          <a:off x="2862263" y="3267075"/>
                          <a:ext cx="217487" cy="201613"/>
                        </a:xfrm>
                        <a:prstGeom prst="rect">
                          <a:avLst/>
                        </a:prstGeom>
                      </p:spPr>
                    </p:pic>
                  </p:oleObj>
                </mc:Fallback>
              </mc:AlternateContent>
            </a:graphicData>
          </a:graphic>
        </p:graphicFrame>
        <p:graphicFrame>
          <p:nvGraphicFramePr>
            <p:cNvPr id="43" name="Object 42">
              <a:extLst>
                <a:ext uri="{FF2B5EF4-FFF2-40B4-BE49-F238E27FC236}">
                  <a16:creationId xmlns:a16="http://schemas.microsoft.com/office/drawing/2014/main" id="{68DBCB39-944C-0A48-93F9-1882BA4530FE}"/>
                </a:ext>
              </a:extLst>
            </p:cNvPr>
            <p:cNvGraphicFramePr>
              <a:graphicFrameLocks noChangeAspect="1"/>
            </p:cNvGraphicFramePr>
            <p:nvPr>
              <p:extLst>
                <p:ext uri="{D42A27DB-BD31-4B8C-83A1-F6EECF244321}">
                  <p14:modId xmlns:p14="http://schemas.microsoft.com/office/powerpoint/2010/main" val="3215051967"/>
                </p:ext>
              </p:extLst>
            </p:nvPr>
          </p:nvGraphicFramePr>
          <p:xfrm>
            <a:off x="3636963" y="3103563"/>
            <a:ext cx="217487" cy="168275"/>
          </p:xfrm>
          <a:graphic>
            <a:graphicData uri="http://schemas.openxmlformats.org/presentationml/2006/ole">
              <mc:AlternateContent xmlns:mc="http://schemas.openxmlformats.org/markup-compatibility/2006">
                <mc:Choice xmlns:v="urn:schemas-microsoft-com:vml" Requires="v">
                  <p:oleObj spid="_x0000_s13444" r:id="rId11" imgW="165100" imgH="127000" progId="Equation.DSMT4">
                    <p:embed/>
                  </p:oleObj>
                </mc:Choice>
                <mc:Fallback>
                  <p:oleObj r:id="rId11" imgW="165100" imgH="127000" progId="Equation.DSMT4">
                    <p:embed/>
                    <p:pic>
                      <p:nvPicPr>
                        <p:cNvPr id="42" name="Object 41">
                          <a:extLst>
                            <a:ext uri="{FF2B5EF4-FFF2-40B4-BE49-F238E27FC236}">
                              <a16:creationId xmlns:a16="http://schemas.microsoft.com/office/drawing/2014/main" id="{A1EB3C24-C7F0-F84B-8A9A-13560A1072E8}"/>
                            </a:ext>
                          </a:extLst>
                        </p:cNvPr>
                        <p:cNvPicPr/>
                        <p:nvPr/>
                      </p:nvPicPr>
                      <p:blipFill>
                        <a:blip r:embed="rId12"/>
                        <a:stretch>
                          <a:fillRect/>
                        </a:stretch>
                      </p:blipFill>
                      <p:spPr>
                        <a:xfrm>
                          <a:off x="3636963" y="3103563"/>
                          <a:ext cx="217487" cy="168275"/>
                        </a:xfrm>
                        <a:prstGeom prst="rect">
                          <a:avLst/>
                        </a:prstGeom>
                      </p:spPr>
                    </p:pic>
                  </p:oleObj>
                </mc:Fallback>
              </mc:AlternateContent>
            </a:graphicData>
          </a:graphic>
        </p:graphicFrame>
        <p:graphicFrame>
          <p:nvGraphicFramePr>
            <p:cNvPr id="44" name="Object 43">
              <a:extLst>
                <a:ext uri="{FF2B5EF4-FFF2-40B4-BE49-F238E27FC236}">
                  <a16:creationId xmlns:a16="http://schemas.microsoft.com/office/drawing/2014/main" id="{98A34DFC-2786-8C42-892F-BA464092C908}"/>
                </a:ext>
              </a:extLst>
            </p:cNvPr>
            <p:cNvGraphicFramePr>
              <a:graphicFrameLocks noChangeAspect="1"/>
            </p:cNvGraphicFramePr>
            <p:nvPr>
              <p:extLst>
                <p:ext uri="{D42A27DB-BD31-4B8C-83A1-F6EECF244321}">
                  <p14:modId xmlns:p14="http://schemas.microsoft.com/office/powerpoint/2010/main" val="3324702917"/>
                </p:ext>
              </p:extLst>
            </p:nvPr>
          </p:nvGraphicFramePr>
          <p:xfrm>
            <a:off x="3202112" y="2626300"/>
            <a:ext cx="150977" cy="192626"/>
          </p:xfrm>
          <a:graphic>
            <a:graphicData uri="http://schemas.openxmlformats.org/presentationml/2006/ole">
              <mc:AlternateContent xmlns:mc="http://schemas.openxmlformats.org/markup-compatibility/2006">
                <mc:Choice xmlns:v="urn:schemas-microsoft-com:vml" Requires="v">
                  <p:oleObj spid="_x0000_s13445" r:id="rId13" imgW="139700" imgH="177800" progId="Equation.DSMT4">
                    <p:embed/>
                  </p:oleObj>
                </mc:Choice>
                <mc:Fallback>
                  <p:oleObj r:id="rId13" imgW="139700" imgH="177800" progId="Equation.DSMT4">
                    <p:embed/>
                    <p:pic>
                      <p:nvPicPr>
                        <p:cNvPr id="42" name="Object 41">
                          <a:extLst>
                            <a:ext uri="{FF2B5EF4-FFF2-40B4-BE49-F238E27FC236}">
                              <a16:creationId xmlns:a16="http://schemas.microsoft.com/office/drawing/2014/main" id="{A1EB3C24-C7F0-F84B-8A9A-13560A1072E8}"/>
                            </a:ext>
                          </a:extLst>
                        </p:cNvPr>
                        <p:cNvPicPr/>
                        <p:nvPr/>
                      </p:nvPicPr>
                      <p:blipFill>
                        <a:blip r:embed="rId14"/>
                        <a:stretch>
                          <a:fillRect/>
                        </a:stretch>
                      </p:blipFill>
                      <p:spPr>
                        <a:xfrm>
                          <a:off x="3202112" y="2626300"/>
                          <a:ext cx="150977" cy="192626"/>
                        </a:xfrm>
                        <a:prstGeom prst="rect">
                          <a:avLst/>
                        </a:prstGeom>
                      </p:spPr>
                    </p:pic>
                  </p:oleObj>
                </mc:Fallback>
              </mc:AlternateContent>
            </a:graphicData>
          </a:graphic>
        </p:graphicFrame>
        <p:graphicFrame>
          <p:nvGraphicFramePr>
            <p:cNvPr id="45" name="Object 44">
              <a:extLst>
                <a:ext uri="{FF2B5EF4-FFF2-40B4-BE49-F238E27FC236}">
                  <a16:creationId xmlns:a16="http://schemas.microsoft.com/office/drawing/2014/main" id="{9B02CC37-802A-DE40-B06E-7491F17AB4DC}"/>
                </a:ext>
              </a:extLst>
            </p:cNvPr>
            <p:cNvGraphicFramePr>
              <a:graphicFrameLocks noChangeAspect="1"/>
            </p:cNvGraphicFramePr>
            <p:nvPr>
              <p:extLst>
                <p:ext uri="{D42A27DB-BD31-4B8C-83A1-F6EECF244321}">
                  <p14:modId xmlns:p14="http://schemas.microsoft.com/office/powerpoint/2010/main" val="1370468830"/>
                </p:ext>
              </p:extLst>
            </p:nvPr>
          </p:nvGraphicFramePr>
          <p:xfrm>
            <a:off x="6188371" y="4644954"/>
            <a:ext cx="173294" cy="173294"/>
          </p:xfrm>
          <a:graphic>
            <a:graphicData uri="http://schemas.openxmlformats.org/presentationml/2006/ole">
              <mc:AlternateContent xmlns:mc="http://schemas.openxmlformats.org/markup-compatibility/2006">
                <mc:Choice xmlns:v="urn:schemas-microsoft-com:vml" Requires="v">
                  <p:oleObj spid="_x0000_s13446" r:id="rId15" imgW="152400" imgH="152400" progId="Equation.DSMT4">
                    <p:embed/>
                  </p:oleObj>
                </mc:Choice>
                <mc:Fallback>
                  <p:oleObj r:id="rId15" imgW="152400" imgH="152400" progId="Equation.DSMT4">
                    <p:embed/>
                    <p:pic>
                      <p:nvPicPr>
                        <p:cNvPr id="44" name="Object 43">
                          <a:extLst>
                            <a:ext uri="{FF2B5EF4-FFF2-40B4-BE49-F238E27FC236}">
                              <a16:creationId xmlns:a16="http://schemas.microsoft.com/office/drawing/2014/main" id="{98A34DFC-2786-8C42-892F-BA464092C908}"/>
                            </a:ext>
                          </a:extLst>
                        </p:cNvPr>
                        <p:cNvPicPr/>
                        <p:nvPr/>
                      </p:nvPicPr>
                      <p:blipFill>
                        <a:blip r:embed="rId16"/>
                        <a:stretch>
                          <a:fillRect/>
                        </a:stretch>
                      </p:blipFill>
                      <p:spPr>
                        <a:xfrm>
                          <a:off x="6188371" y="4644954"/>
                          <a:ext cx="173294" cy="173294"/>
                        </a:xfrm>
                        <a:prstGeom prst="rect">
                          <a:avLst/>
                        </a:prstGeom>
                      </p:spPr>
                    </p:pic>
                  </p:oleObj>
                </mc:Fallback>
              </mc:AlternateContent>
            </a:graphicData>
          </a:graphic>
        </p:graphicFrame>
        <p:graphicFrame>
          <p:nvGraphicFramePr>
            <p:cNvPr id="46" name="Object 45">
              <a:extLst>
                <a:ext uri="{FF2B5EF4-FFF2-40B4-BE49-F238E27FC236}">
                  <a16:creationId xmlns:a16="http://schemas.microsoft.com/office/drawing/2014/main" id="{CF6C59DB-1DEC-2B40-AB8F-D9E43DE4CE20}"/>
                </a:ext>
              </a:extLst>
            </p:cNvPr>
            <p:cNvGraphicFramePr>
              <a:graphicFrameLocks noChangeAspect="1"/>
            </p:cNvGraphicFramePr>
            <p:nvPr>
              <p:extLst>
                <p:ext uri="{D42A27DB-BD31-4B8C-83A1-F6EECF244321}">
                  <p14:modId xmlns:p14="http://schemas.microsoft.com/office/powerpoint/2010/main" val="2497932465"/>
                </p:ext>
              </p:extLst>
            </p:nvPr>
          </p:nvGraphicFramePr>
          <p:xfrm>
            <a:off x="7074759" y="3595955"/>
            <a:ext cx="189111" cy="189111"/>
          </p:xfrm>
          <a:graphic>
            <a:graphicData uri="http://schemas.openxmlformats.org/presentationml/2006/ole">
              <mc:AlternateContent xmlns:mc="http://schemas.openxmlformats.org/markup-compatibility/2006">
                <mc:Choice xmlns:v="urn:schemas-microsoft-com:vml" Requires="v">
                  <p:oleObj spid="_x0000_s13447" r:id="rId17" imgW="165100" imgH="165100" progId="Equation.DSMT4">
                    <p:embed/>
                  </p:oleObj>
                </mc:Choice>
                <mc:Fallback>
                  <p:oleObj r:id="rId17" imgW="165100" imgH="165100" progId="Equation.DSMT4">
                    <p:embed/>
                    <p:pic>
                      <p:nvPicPr>
                        <p:cNvPr id="45" name="Object 44">
                          <a:extLst>
                            <a:ext uri="{FF2B5EF4-FFF2-40B4-BE49-F238E27FC236}">
                              <a16:creationId xmlns:a16="http://schemas.microsoft.com/office/drawing/2014/main" id="{9B02CC37-802A-DE40-B06E-7491F17AB4DC}"/>
                            </a:ext>
                          </a:extLst>
                        </p:cNvPr>
                        <p:cNvPicPr/>
                        <p:nvPr/>
                      </p:nvPicPr>
                      <p:blipFill>
                        <a:blip r:embed="rId18"/>
                        <a:stretch>
                          <a:fillRect/>
                        </a:stretch>
                      </p:blipFill>
                      <p:spPr>
                        <a:xfrm>
                          <a:off x="7074759" y="3595955"/>
                          <a:ext cx="189111" cy="189111"/>
                        </a:xfrm>
                        <a:prstGeom prst="rect">
                          <a:avLst/>
                        </a:prstGeom>
                      </p:spPr>
                    </p:pic>
                  </p:oleObj>
                </mc:Fallback>
              </mc:AlternateContent>
            </a:graphicData>
          </a:graphic>
        </p:graphicFrame>
        <p:cxnSp>
          <p:nvCxnSpPr>
            <p:cNvPr id="47" name="Straight Connector 46">
              <a:extLst>
                <a:ext uri="{FF2B5EF4-FFF2-40B4-BE49-F238E27FC236}">
                  <a16:creationId xmlns:a16="http://schemas.microsoft.com/office/drawing/2014/main" id="{447A3822-0758-EB45-B616-5EB299B15647}"/>
                </a:ext>
              </a:extLst>
            </p:cNvPr>
            <p:cNvCxnSpPr>
              <a:cxnSpLocks/>
            </p:cNvCxnSpPr>
            <p:nvPr/>
          </p:nvCxnSpPr>
          <p:spPr>
            <a:xfrm>
              <a:off x="4374239" y="4617089"/>
              <a:ext cx="71463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551C3956-A7E7-9042-BD48-6FA72CBCCD55}"/>
                </a:ext>
              </a:extLst>
            </p:cNvPr>
            <p:cNvCxnSpPr>
              <a:cxnSpLocks/>
            </p:cNvCxnSpPr>
            <p:nvPr/>
          </p:nvCxnSpPr>
          <p:spPr>
            <a:xfrm>
              <a:off x="5090877" y="4244546"/>
              <a:ext cx="0" cy="283986"/>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7794E7B3-BD08-6747-B416-C3ADD771C312}"/>
                </a:ext>
              </a:extLst>
            </p:cNvPr>
            <p:cNvCxnSpPr>
              <a:cxnSpLocks/>
            </p:cNvCxnSpPr>
            <p:nvPr/>
          </p:nvCxnSpPr>
          <p:spPr>
            <a:xfrm>
              <a:off x="4374239" y="4254734"/>
              <a:ext cx="0" cy="283986"/>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52" name="Object 51">
              <a:extLst>
                <a:ext uri="{FF2B5EF4-FFF2-40B4-BE49-F238E27FC236}">
                  <a16:creationId xmlns:a16="http://schemas.microsoft.com/office/drawing/2014/main" id="{2BC64292-3BA1-2640-85A6-0ADF622BE407}"/>
                </a:ext>
              </a:extLst>
            </p:cNvPr>
            <p:cNvGraphicFramePr>
              <a:graphicFrameLocks noChangeAspect="1"/>
            </p:cNvGraphicFramePr>
            <p:nvPr>
              <p:extLst>
                <p:ext uri="{D42A27DB-BD31-4B8C-83A1-F6EECF244321}">
                  <p14:modId xmlns:p14="http://schemas.microsoft.com/office/powerpoint/2010/main" val="3119961448"/>
                </p:ext>
              </p:extLst>
            </p:nvPr>
          </p:nvGraphicFramePr>
          <p:xfrm>
            <a:off x="4647607" y="4207352"/>
            <a:ext cx="165401" cy="181086"/>
          </p:xfrm>
          <a:graphic>
            <a:graphicData uri="http://schemas.openxmlformats.org/presentationml/2006/ole">
              <mc:AlternateContent xmlns:mc="http://schemas.openxmlformats.org/markup-compatibility/2006">
                <mc:Choice xmlns:v="urn:schemas-microsoft-com:vml" Requires="v">
                  <p:oleObj spid="_x0000_s13448" r:id="rId19" imgW="139700" imgH="152400" progId="Equation.DSMT4">
                    <p:embed/>
                  </p:oleObj>
                </mc:Choice>
                <mc:Fallback>
                  <p:oleObj r:id="rId19" imgW="139700" imgH="152400" progId="Equation.DSMT4">
                    <p:embed/>
                    <p:pic>
                      <p:nvPicPr>
                        <p:cNvPr id="43" name="Object 42">
                          <a:extLst>
                            <a:ext uri="{FF2B5EF4-FFF2-40B4-BE49-F238E27FC236}">
                              <a16:creationId xmlns:a16="http://schemas.microsoft.com/office/drawing/2014/main" id="{68DBCB39-944C-0A48-93F9-1882BA4530FE}"/>
                            </a:ext>
                          </a:extLst>
                        </p:cNvPr>
                        <p:cNvPicPr/>
                        <p:nvPr/>
                      </p:nvPicPr>
                      <p:blipFill>
                        <a:blip r:embed="rId20"/>
                        <a:stretch>
                          <a:fillRect/>
                        </a:stretch>
                      </p:blipFill>
                      <p:spPr>
                        <a:xfrm>
                          <a:off x="4647607" y="4207352"/>
                          <a:ext cx="165401" cy="181086"/>
                        </a:xfrm>
                        <a:prstGeom prst="rect">
                          <a:avLst/>
                        </a:prstGeom>
                      </p:spPr>
                    </p:pic>
                  </p:oleObj>
                </mc:Fallback>
              </mc:AlternateContent>
            </a:graphicData>
          </a:graphic>
        </p:graphicFrame>
        <p:cxnSp>
          <p:nvCxnSpPr>
            <p:cNvPr id="54" name="Straight Arrow Connector 53">
              <a:extLst>
                <a:ext uri="{FF2B5EF4-FFF2-40B4-BE49-F238E27FC236}">
                  <a16:creationId xmlns:a16="http://schemas.microsoft.com/office/drawing/2014/main" id="{684D9561-326F-3F44-9E4E-9804CAE04F47}"/>
                </a:ext>
              </a:extLst>
            </p:cNvPr>
            <p:cNvCxnSpPr/>
            <p:nvPr/>
          </p:nvCxnSpPr>
          <p:spPr>
            <a:xfrm>
              <a:off x="4374239" y="4396727"/>
              <a:ext cx="701190" cy="0"/>
            </a:xfrm>
            <a:prstGeom prst="straightConnector1">
              <a:avLst/>
            </a:prstGeom>
            <a:ln w="9525">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55" name="Object 54">
              <a:extLst>
                <a:ext uri="{FF2B5EF4-FFF2-40B4-BE49-F238E27FC236}">
                  <a16:creationId xmlns:a16="http://schemas.microsoft.com/office/drawing/2014/main" id="{9D1496B0-84D3-C34F-80BA-B680DC10752E}"/>
                </a:ext>
              </a:extLst>
            </p:cNvPr>
            <p:cNvGraphicFramePr>
              <a:graphicFrameLocks noChangeAspect="1"/>
            </p:cNvGraphicFramePr>
            <p:nvPr>
              <p:extLst>
                <p:ext uri="{D42A27DB-BD31-4B8C-83A1-F6EECF244321}">
                  <p14:modId xmlns:p14="http://schemas.microsoft.com/office/powerpoint/2010/main" val="1338850233"/>
                </p:ext>
              </p:extLst>
            </p:nvPr>
          </p:nvGraphicFramePr>
          <p:xfrm>
            <a:off x="4597400" y="4603750"/>
            <a:ext cx="223838" cy="285750"/>
          </p:xfrm>
          <a:graphic>
            <a:graphicData uri="http://schemas.openxmlformats.org/presentationml/2006/ole">
              <mc:AlternateContent xmlns:mc="http://schemas.openxmlformats.org/markup-compatibility/2006">
                <mc:Choice xmlns:v="urn:schemas-microsoft-com:vml" Requires="v">
                  <p:oleObj spid="_x0000_s13449" r:id="rId21" imgW="190500" imgH="241300" progId="Equation.DSMT4">
                    <p:embed/>
                  </p:oleObj>
                </mc:Choice>
                <mc:Fallback>
                  <p:oleObj r:id="rId21" imgW="190500" imgH="241300" progId="Equation.DSMT4">
                    <p:embed/>
                    <p:pic>
                      <p:nvPicPr>
                        <p:cNvPr id="52" name="Object 51">
                          <a:extLst>
                            <a:ext uri="{FF2B5EF4-FFF2-40B4-BE49-F238E27FC236}">
                              <a16:creationId xmlns:a16="http://schemas.microsoft.com/office/drawing/2014/main" id="{2BC64292-3BA1-2640-85A6-0ADF622BE407}"/>
                            </a:ext>
                          </a:extLst>
                        </p:cNvPr>
                        <p:cNvPicPr/>
                        <p:nvPr/>
                      </p:nvPicPr>
                      <p:blipFill>
                        <a:blip r:embed="rId22"/>
                        <a:stretch>
                          <a:fillRect/>
                        </a:stretch>
                      </p:blipFill>
                      <p:spPr>
                        <a:xfrm>
                          <a:off x="4597400" y="4603750"/>
                          <a:ext cx="223838" cy="285750"/>
                        </a:xfrm>
                        <a:prstGeom prst="rect">
                          <a:avLst/>
                        </a:prstGeom>
                      </p:spPr>
                    </p:pic>
                  </p:oleObj>
                </mc:Fallback>
              </mc:AlternateContent>
            </a:graphicData>
          </a:graphic>
        </p:graphicFrame>
        <p:cxnSp>
          <p:nvCxnSpPr>
            <p:cNvPr id="56" name="Straight Arrow Connector 55">
              <a:extLst>
                <a:ext uri="{FF2B5EF4-FFF2-40B4-BE49-F238E27FC236}">
                  <a16:creationId xmlns:a16="http://schemas.microsoft.com/office/drawing/2014/main" id="{0D645E0B-142E-E64B-8B5A-5652889C6427}"/>
                </a:ext>
              </a:extLst>
            </p:cNvPr>
            <p:cNvCxnSpPr>
              <a:cxnSpLocks/>
            </p:cNvCxnSpPr>
            <p:nvPr/>
          </p:nvCxnSpPr>
          <p:spPr>
            <a:xfrm>
              <a:off x="4701567" y="3541164"/>
              <a:ext cx="0" cy="268836"/>
            </a:xfrm>
            <a:prstGeom prst="straightConnector1">
              <a:avLst/>
            </a:prstGeom>
            <a:ln w="127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58" name="Object 57">
              <a:extLst>
                <a:ext uri="{FF2B5EF4-FFF2-40B4-BE49-F238E27FC236}">
                  <a16:creationId xmlns:a16="http://schemas.microsoft.com/office/drawing/2014/main" id="{37C6B84B-1B4B-2242-A77A-7A641D193870}"/>
                </a:ext>
              </a:extLst>
            </p:cNvPr>
            <p:cNvGraphicFramePr>
              <a:graphicFrameLocks noChangeAspect="1"/>
            </p:cNvGraphicFramePr>
            <p:nvPr>
              <p:extLst>
                <p:ext uri="{D42A27DB-BD31-4B8C-83A1-F6EECF244321}">
                  <p14:modId xmlns:p14="http://schemas.microsoft.com/office/powerpoint/2010/main" val="3205773592"/>
                </p:ext>
              </p:extLst>
            </p:nvPr>
          </p:nvGraphicFramePr>
          <p:xfrm>
            <a:off x="4758598" y="3563422"/>
            <a:ext cx="150812" cy="241300"/>
          </p:xfrm>
          <a:graphic>
            <a:graphicData uri="http://schemas.openxmlformats.org/presentationml/2006/ole">
              <mc:AlternateContent xmlns:mc="http://schemas.openxmlformats.org/markup-compatibility/2006">
                <mc:Choice xmlns:v="urn:schemas-microsoft-com:vml" Requires="v">
                  <p:oleObj spid="_x0000_s13450" r:id="rId23" imgW="127000" imgH="203200" progId="Equation.DSMT4">
                    <p:embed/>
                  </p:oleObj>
                </mc:Choice>
                <mc:Fallback>
                  <p:oleObj r:id="rId23" imgW="127000" imgH="203200" progId="Equation.DSMT4">
                    <p:embed/>
                    <p:pic>
                      <p:nvPicPr>
                        <p:cNvPr id="52" name="Object 51">
                          <a:extLst>
                            <a:ext uri="{FF2B5EF4-FFF2-40B4-BE49-F238E27FC236}">
                              <a16:creationId xmlns:a16="http://schemas.microsoft.com/office/drawing/2014/main" id="{2BC64292-3BA1-2640-85A6-0ADF622BE407}"/>
                            </a:ext>
                          </a:extLst>
                        </p:cNvPr>
                        <p:cNvPicPr/>
                        <p:nvPr/>
                      </p:nvPicPr>
                      <p:blipFill>
                        <a:blip r:embed="rId24"/>
                        <a:stretch>
                          <a:fillRect/>
                        </a:stretch>
                      </p:blipFill>
                      <p:spPr>
                        <a:xfrm>
                          <a:off x="4758598" y="3563422"/>
                          <a:ext cx="150812" cy="241300"/>
                        </a:xfrm>
                        <a:prstGeom prst="rect">
                          <a:avLst/>
                        </a:prstGeom>
                      </p:spPr>
                    </p:pic>
                  </p:oleObj>
                </mc:Fallback>
              </mc:AlternateContent>
            </a:graphicData>
          </a:graphic>
        </p:graphicFrame>
        <p:cxnSp>
          <p:nvCxnSpPr>
            <p:cNvPr id="59" name="Straight Arrow Connector 58">
              <a:extLst>
                <a:ext uri="{FF2B5EF4-FFF2-40B4-BE49-F238E27FC236}">
                  <a16:creationId xmlns:a16="http://schemas.microsoft.com/office/drawing/2014/main" id="{662B8D06-227D-7144-BAD6-23E1E3BFDA81}"/>
                </a:ext>
              </a:extLst>
            </p:cNvPr>
            <p:cNvCxnSpPr>
              <a:cxnSpLocks/>
            </p:cNvCxnSpPr>
            <p:nvPr/>
          </p:nvCxnSpPr>
          <p:spPr>
            <a:xfrm flipV="1">
              <a:off x="6188371" y="3262384"/>
              <a:ext cx="667265" cy="425177"/>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60" name="Object 59">
              <a:extLst>
                <a:ext uri="{FF2B5EF4-FFF2-40B4-BE49-F238E27FC236}">
                  <a16:creationId xmlns:a16="http://schemas.microsoft.com/office/drawing/2014/main" id="{726D4A3F-9278-E141-9CA5-ED5FC4AB7FD3}"/>
                </a:ext>
              </a:extLst>
            </p:cNvPr>
            <p:cNvGraphicFramePr>
              <a:graphicFrameLocks noChangeAspect="1"/>
            </p:cNvGraphicFramePr>
            <p:nvPr>
              <p:extLst>
                <p:ext uri="{D42A27DB-BD31-4B8C-83A1-F6EECF244321}">
                  <p14:modId xmlns:p14="http://schemas.microsoft.com/office/powerpoint/2010/main" val="3657335147"/>
                </p:ext>
              </p:extLst>
            </p:nvPr>
          </p:nvGraphicFramePr>
          <p:xfrm>
            <a:off x="6352971" y="3271838"/>
            <a:ext cx="217487" cy="201613"/>
          </p:xfrm>
          <a:graphic>
            <a:graphicData uri="http://schemas.openxmlformats.org/presentationml/2006/ole">
              <mc:AlternateContent xmlns:mc="http://schemas.openxmlformats.org/markup-compatibility/2006">
                <mc:Choice xmlns:v="urn:schemas-microsoft-com:vml" Requires="v">
                  <p:oleObj spid="_x0000_s13451" r:id="rId25" imgW="165100" imgH="152400" progId="Equation.DSMT4">
                    <p:embed/>
                  </p:oleObj>
                </mc:Choice>
                <mc:Fallback>
                  <p:oleObj r:id="rId25" imgW="165100" imgH="152400" progId="Equation.DSMT4">
                    <p:embed/>
                    <p:pic>
                      <p:nvPicPr>
                        <p:cNvPr id="42" name="Object 41">
                          <a:extLst>
                            <a:ext uri="{FF2B5EF4-FFF2-40B4-BE49-F238E27FC236}">
                              <a16:creationId xmlns:a16="http://schemas.microsoft.com/office/drawing/2014/main" id="{A1EB3C24-C7F0-F84B-8A9A-13560A1072E8}"/>
                            </a:ext>
                          </a:extLst>
                        </p:cNvPr>
                        <p:cNvPicPr/>
                        <p:nvPr/>
                      </p:nvPicPr>
                      <p:blipFill>
                        <a:blip r:embed="rId10"/>
                        <a:stretch>
                          <a:fillRect/>
                        </a:stretch>
                      </p:blipFill>
                      <p:spPr>
                        <a:xfrm>
                          <a:off x="6352971" y="3271838"/>
                          <a:ext cx="217487" cy="201613"/>
                        </a:xfrm>
                        <a:prstGeom prst="rect">
                          <a:avLst/>
                        </a:prstGeom>
                      </p:spPr>
                    </p:pic>
                  </p:oleObj>
                </mc:Fallback>
              </mc:AlternateContent>
            </a:graphicData>
          </a:graphic>
        </p:graphicFrame>
      </p:grpSp>
    </p:spTree>
    <p:extLst>
      <p:ext uri="{BB962C8B-B14F-4D97-AF65-F5344CB8AC3E}">
        <p14:creationId xmlns:p14="http://schemas.microsoft.com/office/powerpoint/2010/main" val="364264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B0DC7F8B-A2B0-8443-AC22-E195B876152E}"/>
              </a:ext>
            </a:extLst>
          </p:cNvPr>
          <p:cNvSpPr txBox="1"/>
          <p:nvPr/>
        </p:nvSpPr>
        <p:spPr>
          <a:xfrm>
            <a:off x="291583" y="317367"/>
            <a:ext cx="8560834" cy="400110"/>
          </a:xfrm>
          <a:prstGeom prst="rect">
            <a:avLst/>
          </a:prstGeom>
          <a:noFill/>
        </p:spPr>
        <p:txBody>
          <a:bodyPr wrap="square" rtlCol="0">
            <a:spAutoFit/>
          </a:bodyPr>
          <a:lstStyle/>
          <a:p>
            <a:r>
              <a:rPr lang="en-US" sz="2000" dirty="0">
                <a:solidFill>
                  <a:srgbClr val="FF0000"/>
                </a:solidFill>
                <a:latin typeface="Apple Chancery" panose="03020702040506060504" pitchFamily="66" charset="-79"/>
                <a:cs typeface="Apple Chancery" panose="03020702040506060504" pitchFamily="66" charset="-79"/>
              </a:rPr>
              <a:t>What kind of questions </a:t>
            </a:r>
            <a:r>
              <a:rPr lang="en-US" sz="2000" dirty="0">
                <a:latin typeface="+mj-lt"/>
              </a:rPr>
              <a:t>might you ask of this problem?</a:t>
            </a:r>
          </a:p>
        </p:txBody>
      </p:sp>
      <p:grpSp>
        <p:nvGrpSpPr>
          <p:cNvPr id="61" name="Group 60">
            <a:extLst>
              <a:ext uri="{FF2B5EF4-FFF2-40B4-BE49-F238E27FC236}">
                <a16:creationId xmlns:a16="http://schemas.microsoft.com/office/drawing/2014/main" id="{B91BDAA7-99D2-B646-A3AB-5718B7676D6A}"/>
              </a:ext>
            </a:extLst>
          </p:cNvPr>
          <p:cNvGrpSpPr/>
          <p:nvPr/>
        </p:nvGrpSpPr>
        <p:grpSpPr>
          <a:xfrm>
            <a:off x="1741261" y="3309307"/>
            <a:ext cx="6585839" cy="3376763"/>
            <a:chOff x="2417899" y="2404821"/>
            <a:chExt cx="4845971" cy="2484679"/>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2601"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22602"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cxnSp>
          <p:nvCxnSpPr>
            <p:cNvPr id="25" name="Straight Connector 24">
              <a:extLst>
                <a:ext uri="{FF2B5EF4-FFF2-40B4-BE49-F238E27FC236}">
                  <a16:creationId xmlns:a16="http://schemas.microsoft.com/office/drawing/2014/main" id="{2EF206AC-8C53-BA42-8A6D-C83002836337}"/>
                </a:ext>
              </a:extLst>
            </p:cNvPr>
            <p:cNvCxnSpPr>
              <a:cxnSpLocks/>
            </p:cNvCxnSpPr>
            <p:nvPr/>
          </p:nvCxnSpPr>
          <p:spPr>
            <a:xfrm>
              <a:off x="3290910" y="4635968"/>
              <a:ext cx="28812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B42F22F7-3DB4-A042-AF24-081870F500CA}"/>
                </a:ext>
              </a:extLst>
            </p:cNvPr>
            <p:cNvSpPr/>
            <p:nvPr/>
          </p:nvSpPr>
          <p:spPr>
            <a:xfrm>
              <a:off x="3629064" y="2870994"/>
              <a:ext cx="213470" cy="204931"/>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9" name="Object 28">
              <a:extLst>
                <a:ext uri="{FF2B5EF4-FFF2-40B4-BE49-F238E27FC236}">
                  <a16:creationId xmlns:a16="http://schemas.microsoft.com/office/drawing/2014/main" id="{5544376E-E05A-9244-9BA7-6B698232B66C}"/>
                </a:ext>
              </a:extLst>
            </p:cNvPr>
            <p:cNvGraphicFramePr>
              <a:graphicFrameLocks noChangeAspect="1"/>
            </p:cNvGraphicFramePr>
            <p:nvPr/>
          </p:nvGraphicFramePr>
          <p:xfrm>
            <a:off x="3725005" y="2404821"/>
            <a:ext cx="235057" cy="319197"/>
          </p:xfrm>
          <a:graphic>
            <a:graphicData uri="http://schemas.openxmlformats.org/presentationml/2006/ole">
              <mc:AlternateContent xmlns:mc="http://schemas.openxmlformats.org/markup-compatibility/2006">
                <mc:Choice xmlns:v="urn:schemas-microsoft-com:vml" Requires="v">
                  <p:oleObj spid="_x0000_s22603" r:id="rId5" imgW="177800" imgH="241300" progId="Equation.DSMT4">
                    <p:embed/>
                  </p:oleObj>
                </mc:Choice>
                <mc:Fallback>
                  <p:oleObj r:id="rId5" imgW="177800" imgH="241300" progId="Equation.DSMT4">
                    <p:embed/>
                    <p:pic>
                      <p:nvPicPr>
                        <p:cNvPr id="29" name="Object 28">
                          <a:extLst>
                            <a:ext uri="{FF2B5EF4-FFF2-40B4-BE49-F238E27FC236}">
                              <a16:creationId xmlns:a16="http://schemas.microsoft.com/office/drawing/2014/main" id="{5544376E-E05A-9244-9BA7-6B698232B66C}"/>
                            </a:ext>
                          </a:extLst>
                        </p:cNvPr>
                        <p:cNvPicPr/>
                        <p:nvPr/>
                      </p:nvPicPr>
                      <p:blipFill>
                        <a:blip r:embed="rId6"/>
                        <a:stretch>
                          <a:fillRect/>
                        </a:stretch>
                      </p:blipFill>
                      <p:spPr>
                        <a:xfrm>
                          <a:off x="3725005" y="2404821"/>
                          <a:ext cx="235057" cy="319197"/>
                        </a:xfrm>
                        <a:prstGeom prst="rect">
                          <a:avLst/>
                        </a:prstGeom>
                      </p:spPr>
                    </p:pic>
                  </p:oleObj>
                </mc:Fallback>
              </mc:AlternateContent>
            </a:graphicData>
          </a:graphic>
        </p:graphicFrame>
        <p:sp>
          <p:nvSpPr>
            <p:cNvPr id="34" name="Arc 33">
              <a:extLst>
                <a:ext uri="{FF2B5EF4-FFF2-40B4-BE49-F238E27FC236}">
                  <a16:creationId xmlns:a16="http://schemas.microsoft.com/office/drawing/2014/main" id="{CE177F19-51DC-7A4C-8807-A97234883440}"/>
                </a:ext>
              </a:extLst>
            </p:cNvPr>
            <p:cNvSpPr/>
            <p:nvPr/>
          </p:nvSpPr>
          <p:spPr>
            <a:xfrm>
              <a:off x="5227387" y="2828685"/>
              <a:ext cx="1806815" cy="1806815"/>
            </a:xfrm>
            <a:prstGeom prst="arc">
              <a:avLst>
                <a:gd name="adj1" fmla="val 16200000"/>
                <a:gd name="adj2" fmla="val 5306111"/>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Arc 35">
              <a:extLst>
                <a:ext uri="{FF2B5EF4-FFF2-40B4-BE49-F238E27FC236}">
                  <a16:creationId xmlns:a16="http://schemas.microsoft.com/office/drawing/2014/main" id="{01EA8CF0-0C8F-3449-BAA4-6F82499C6DF4}"/>
                </a:ext>
              </a:extLst>
            </p:cNvPr>
            <p:cNvSpPr/>
            <p:nvPr/>
          </p:nvSpPr>
          <p:spPr>
            <a:xfrm flipH="1">
              <a:off x="2417899" y="2828684"/>
              <a:ext cx="1806815" cy="1806815"/>
            </a:xfrm>
            <a:prstGeom prst="arc">
              <a:avLst>
                <a:gd name="adj1" fmla="val 16200000"/>
                <a:gd name="adj2" fmla="val 5306111"/>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14F0954E-34D3-5B44-8FFF-98E6257E3A09}"/>
                </a:ext>
              </a:extLst>
            </p:cNvPr>
            <p:cNvCxnSpPr>
              <a:cxnSpLocks/>
            </p:cNvCxnSpPr>
            <p:nvPr/>
          </p:nvCxnSpPr>
          <p:spPr>
            <a:xfrm>
              <a:off x="3290910" y="3070779"/>
              <a:ext cx="28812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4404C4C2-4A93-324E-9F39-A3D31E889DC8}"/>
                </a:ext>
              </a:extLst>
            </p:cNvPr>
            <p:cNvCxnSpPr/>
            <p:nvPr/>
          </p:nvCxnSpPr>
          <p:spPr>
            <a:xfrm flipH="1" flipV="1">
              <a:off x="2564027" y="3262384"/>
              <a:ext cx="667265" cy="425177"/>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E84322FC-CA00-A145-ACF6-C50A724F4C03}"/>
                </a:ext>
              </a:extLst>
            </p:cNvPr>
            <p:cNvCxnSpPr>
              <a:cxnSpLocks/>
            </p:cNvCxnSpPr>
            <p:nvPr/>
          </p:nvCxnSpPr>
          <p:spPr>
            <a:xfrm flipV="1">
              <a:off x="3629064" y="2745173"/>
              <a:ext cx="458841" cy="1"/>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42" name="Object 41">
              <a:extLst>
                <a:ext uri="{FF2B5EF4-FFF2-40B4-BE49-F238E27FC236}">
                  <a16:creationId xmlns:a16="http://schemas.microsoft.com/office/drawing/2014/main" id="{A1EB3C24-C7F0-F84B-8A9A-13560A1072E8}"/>
                </a:ext>
              </a:extLst>
            </p:cNvPr>
            <p:cNvGraphicFramePr>
              <a:graphicFrameLocks noChangeAspect="1"/>
            </p:cNvGraphicFramePr>
            <p:nvPr/>
          </p:nvGraphicFramePr>
          <p:xfrm>
            <a:off x="2862263" y="3267075"/>
            <a:ext cx="217487" cy="201613"/>
          </p:xfrm>
          <a:graphic>
            <a:graphicData uri="http://schemas.openxmlformats.org/presentationml/2006/ole">
              <mc:AlternateContent xmlns:mc="http://schemas.openxmlformats.org/markup-compatibility/2006">
                <mc:Choice xmlns:v="urn:schemas-microsoft-com:vml" Requires="v">
                  <p:oleObj spid="_x0000_s22604" r:id="rId7" imgW="165100" imgH="152400" progId="Equation.DSMT4">
                    <p:embed/>
                  </p:oleObj>
                </mc:Choice>
                <mc:Fallback>
                  <p:oleObj r:id="rId7" imgW="165100" imgH="152400" progId="Equation.DSMT4">
                    <p:embed/>
                    <p:pic>
                      <p:nvPicPr>
                        <p:cNvPr id="42" name="Object 41">
                          <a:extLst>
                            <a:ext uri="{FF2B5EF4-FFF2-40B4-BE49-F238E27FC236}">
                              <a16:creationId xmlns:a16="http://schemas.microsoft.com/office/drawing/2014/main" id="{A1EB3C24-C7F0-F84B-8A9A-13560A1072E8}"/>
                            </a:ext>
                          </a:extLst>
                        </p:cNvPr>
                        <p:cNvPicPr/>
                        <p:nvPr/>
                      </p:nvPicPr>
                      <p:blipFill>
                        <a:blip r:embed="rId8"/>
                        <a:stretch>
                          <a:fillRect/>
                        </a:stretch>
                      </p:blipFill>
                      <p:spPr>
                        <a:xfrm>
                          <a:off x="2862263" y="3267075"/>
                          <a:ext cx="217487" cy="201613"/>
                        </a:xfrm>
                        <a:prstGeom prst="rect">
                          <a:avLst/>
                        </a:prstGeom>
                      </p:spPr>
                    </p:pic>
                  </p:oleObj>
                </mc:Fallback>
              </mc:AlternateContent>
            </a:graphicData>
          </a:graphic>
        </p:graphicFrame>
        <p:graphicFrame>
          <p:nvGraphicFramePr>
            <p:cNvPr id="43" name="Object 42">
              <a:extLst>
                <a:ext uri="{FF2B5EF4-FFF2-40B4-BE49-F238E27FC236}">
                  <a16:creationId xmlns:a16="http://schemas.microsoft.com/office/drawing/2014/main" id="{68DBCB39-944C-0A48-93F9-1882BA4530FE}"/>
                </a:ext>
              </a:extLst>
            </p:cNvPr>
            <p:cNvGraphicFramePr>
              <a:graphicFrameLocks noChangeAspect="1"/>
            </p:cNvGraphicFramePr>
            <p:nvPr/>
          </p:nvGraphicFramePr>
          <p:xfrm>
            <a:off x="3636963" y="3103563"/>
            <a:ext cx="217487" cy="168275"/>
          </p:xfrm>
          <a:graphic>
            <a:graphicData uri="http://schemas.openxmlformats.org/presentationml/2006/ole">
              <mc:AlternateContent xmlns:mc="http://schemas.openxmlformats.org/markup-compatibility/2006">
                <mc:Choice xmlns:v="urn:schemas-microsoft-com:vml" Requires="v">
                  <p:oleObj spid="_x0000_s22605" r:id="rId9" imgW="165100" imgH="127000" progId="Equation.DSMT4">
                    <p:embed/>
                  </p:oleObj>
                </mc:Choice>
                <mc:Fallback>
                  <p:oleObj r:id="rId9" imgW="165100" imgH="127000" progId="Equation.DSMT4">
                    <p:embed/>
                    <p:pic>
                      <p:nvPicPr>
                        <p:cNvPr id="43" name="Object 42">
                          <a:extLst>
                            <a:ext uri="{FF2B5EF4-FFF2-40B4-BE49-F238E27FC236}">
                              <a16:creationId xmlns:a16="http://schemas.microsoft.com/office/drawing/2014/main" id="{68DBCB39-944C-0A48-93F9-1882BA4530FE}"/>
                            </a:ext>
                          </a:extLst>
                        </p:cNvPr>
                        <p:cNvPicPr/>
                        <p:nvPr/>
                      </p:nvPicPr>
                      <p:blipFill>
                        <a:blip r:embed="rId10"/>
                        <a:stretch>
                          <a:fillRect/>
                        </a:stretch>
                      </p:blipFill>
                      <p:spPr>
                        <a:xfrm>
                          <a:off x="3636963" y="3103563"/>
                          <a:ext cx="217487" cy="168275"/>
                        </a:xfrm>
                        <a:prstGeom prst="rect">
                          <a:avLst/>
                        </a:prstGeom>
                      </p:spPr>
                    </p:pic>
                  </p:oleObj>
                </mc:Fallback>
              </mc:AlternateContent>
            </a:graphicData>
          </a:graphic>
        </p:graphicFrame>
        <p:graphicFrame>
          <p:nvGraphicFramePr>
            <p:cNvPr id="44" name="Object 43">
              <a:extLst>
                <a:ext uri="{FF2B5EF4-FFF2-40B4-BE49-F238E27FC236}">
                  <a16:creationId xmlns:a16="http://schemas.microsoft.com/office/drawing/2014/main" id="{98A34DFC-2786-8C42-892F-BA464092C908}"/>
                </a:ext>
              </a:extLst>
            </p:cNvPr>
            <p:cNvGraphicFramePr>
              <a:graphicFrameLocks noChangeAspect="1"/>
            </p:cNvGraphicFramePr>
            <p:nvPr/>
          </p:nvGraphicFramePr>
          <p:xfrm>
            <a:off x="3202112" y="2626300"/>
            <a:ext cx="150977" cy="192626"/>
          </p:xfrm>
          <a:graphic>
            <a:graphicData uri="http://schemas.openxmlformats.org/presentationml/2006/ole">
              <mc:AlternateContent xmlns:mc="http://schemas.openxmlformats.org/markup-compatibility/2006">
                <mc:Choice xmlns:v="urn:schemas-microsoft-com:vml" Requires="v">
                  <p:oleObj spid="_x0000_s22606" r:id="rId11" imgW="139700" imgH="177800" progId="Equation.DSMT4">
                    <p:embed/>
                  </p:oleObj>
                </mc:Choice>
                <mc:Fallback>
                  <p:oleObj r:id="rId11" imgW="139700" imgH="177800" progId="Equation.DSMT4">
                    <p:embed/>
                    <p:pic>
                      <p:nvPicPr>
                        <p:cNvPr id="44" name="Object 43">
                          <a:extLst>
                            <a:ext uri="{FF2B5EF4-FFF2-40B4-BE49-F238E27FC236}">
                              <a16:creationId xmlns:a16="http://schemas.microsoft.com/office/drawing/2014/main" id="{98A34DFC-2786-8C42-892F-BA464092C908}"/>
                            </a:ext>
                          </a:extLst>
                        </p:cNvPr>
                        <p:cNvPicPr/>
                        <p:nvPr/>
                      </p:nvPicPr>
                      <p:blipFill>
                        <a:blip r:embed="rId12"/>
                        <a:stretch>
                          <a:fillRect/>
                        </a:stretch>
                      </p:blipFill>
                      <p:spPr>
                        <a:xfrm>
                          <a:off x="3202112" y="2626300"/>
                          <a:ext cx="150977" cy="192626"/>
                        </a:xfrm>
                        <a:prstGeom prst="rect">
                          <a:avLst/>
                        </a:prstGeom>
                      </p:spPr>
                    </p:pic>
                  </p:oleObj>
                </mc:Fallback>
              </mc:AlternateContent>
            </a:graphicData>
          </a:graphic>
        </p:graphicFrame>
        <p:graphicFrame>
          <p:nvGraphicFramePr>
            <p:cNvPr id="45" name="Object 44">
              <a:extLst>
                <a:ext uri="{FF2B5EF4-FFF2-40B4-BE49-F238E27FC236}">
                  <a16:creationId xmlns:a16="http://schemas.microsoft.com/office/drawing/2014/main" id="{9B02CC37-802A-DE40-B06E-7491F17AB4DC}"/>
                </a:ext>
              </a:extLst>
            </p:cNvPr>
            <p:cNvGraphicFramePr>
              <a:graphicFrameLocks noChangeAspect="1"/>
            </p:cNvGraphicFramePr>
            <p:nvPr/>
          </p:nvGraphicFramePr>
          <p:xfrm>
            <a:off x="6188371" y="4644954"/>
            <a:ext cx="173294" cy="173294"/>
          </p:xfrm>
          <a:graphic>
            <a:graphicData uri="http://schemas.openxmlformats.org/presentationml/2006/ole">
              <mc:AlternateContent xmlns:mc="http://schemas.openxmlformats.org/markup-compatibility/2006">
                <mc:Choice xmlns:v="urn:schemas-microsoft-com:vml" Requires="v">
                  <p:oleObj spid="_x0000_s22607" r:id="rId13" imgW="152400" imgH="152400" progId="Equation.DSMT4">
                    <p:embed/>
                  </p:oleObj>
                </mc:Choice>
                <mc:Fallback>
                  <p:oleObj r:id="rId13" imgW="152400" imgH="152400" progId="Equation.DSMT4">
                    <p:embed/>
                    <p:pic>
                      <p:nvPicPr>
                        <p:cNvPr id="45" name="Object 44">
                          <a:extLst>
                            <a:ext uri="{FF2B5EF4-FFF2-40B4-BE49-F238E27FC236}">
                              <a16:creationId xmlns:a16="http://schemas.microsoft.com/office/drawing/2014/main" id="{9B02CC37-802A-DE40-B06E-7491F17AB4DC}"/>
                            </a:ext>
                          </a:extLst>
                        </p:cNvPr>
                        <p:cNvPicPr/>
                        <p:nvPr/>
                      </p:nvPicPr>
                      <p:blipFill>
                        <a:blip r:embed="rId14"/>
                        <a:stretch>
                          <a:fillRect/>
                        </a:stretch>
                      </p:blipFill>
                      <p:spPr>
                        <a:xfrm>
                          <a:off x="6188371" y="4644954"/>
                          <a:ext cx="173294" cy="173294"/>
                        </a:xfrm>
                        <a:prstGeom prst="rect">
                          <a:avLst/>
                        </a:prstGeom>
                      </p:spPr>
                    </p:pic>
                  </p:oleObj>
                </mc:Fallback>
              </mc:AlternateContent>
            </a:graphicData>
          </a:graphic>
        </p:graphicFrame>
        <p:graphicFrame>
          <p:nvGraphicFramePr>
            <p:cNvPr id="46" name="Object 45">
              <a:extLst>
                <a:ext uri="{FF2B5EF4-FFF2-40B4-BE49-F238E27FC236}">
                  <a16:creationId xmlns:a16="http://schemas.microsoft.com/office/drawing/2014/main" id="{CF6C59DB-1DEC-2B40-AB8F-D9E43DE4CE20}"/>
                </a:ext>
              </a:extLst>
            </p:cNvPr>
            <p:cNvGraphicFramePr>
              <a:graphicFrameLocks noChangeAspect="1"/>
            </p:cNvGraphicFramePr>
            <p:nvPr/>
          </p:nvGraphicFramePr>
          <p:xfrm>
            <a:off x="7074759" y="3595955"/>
            <a:ext cx="189111" cy="189111"/>
          </p:xfrm>
          <a:graphic>
            <a:graphicData uri="http://schemas.openxmlformats.org/presentationml/2006/ole">
              <mc:AlternateContent xmlns:mc="http://schemas.openxmlformats.org/markup-compatibility/2006">
                <mc:Choice xmlns:v="urn:schemas-microsoft-com:vml" Requires="v">
                  <p:oleObj spid="_x0000_s22608" r:id="rId15" imgW="165100" imgH="165100" progId="Equation.DSMT4">
                    <p:embed/>
                  </p:oleObj>
                </mc:Choice>
                <mc:Fallback>
                  <p:oleObj r:id="rId15" imgW="165100" imgH="165100" progId="Equation.DSMT4">
                    <p:embed/>
                    <p:pic>
                      <p:nvPicPr>
                        <p:cNvPr id="46" name="Object 45">
                          <a:extLst>
                            <a:ext uri="{FF2B5EF4-FFF2-40B4-BE49-F238E27FC236}">
                              <a16:creationId xmlns:a16="http://schemas.microsoft.com/office/drawing/2014/main" id="{CF6C59DB-1DEC-2B40-AB8F-D9E43DE4CE20}"/>
                            </a:ext>
                          </a:extLst>
                        </p:cNvPr>
                        <p:cNvPicPr/>
                        <p:nvPr/>
                      </p:nvPicPr>
                      <p:blipFill>
                        <a:blip r:embed="rId16"/>
                        <a:stretch>
                          <a:fillRect/>
                        </a:stretch>
                      </p:blipFill>
                      <p:spPr>
                        <a:xfrm>
                          <a:off x="7074759" y="3595955"/>
                          <a:ext cx="189111" cy="189111"/>
                        </a:xfrm>
                        <a:prstGeom prst="rect">
                          <a:avLst/>
                        </a:prstGeom>
                      </p:spPr>
                    </p:pic>
                  </p:oleObj>
                </mc:Fallback>
              </mc:AlternateContent>
            </a:graphicData>
          </a:graphic>
        </p:graphicFrame>
        <p:cxnSp>
          <p:nvCxnSpPr>
            <p:cNvPr id="47" name="Straight Connector 46">
              <a:extLst>
                <a:ext uri="{FF2B5EF4-FFF2-40B4-BE49-F238E27FC236}">
                  <a16:creationId xmlns:a16="http://schemas.microsoft.com/office/drawing/2014/main" id="{447A3822-0758-EB45-B616-5EB299B15647}"/>
                </a:ext>
              </a:extLst>
            </p:cNvPr>
            <p:cNvCxnSpPr>
              <a:cxnSpLocks/>
            </p:cNvCxnSpPr>
            <p:nvPr/>
          </p:nvCxnSpPr>
          <p:spPr>
            <a:xfrm>
              <a:off x="4374239" y="4617089"/>
              <a:ext cx="71463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551C3956-A7E7-9042-BD48-6FA72CBCCD55}"/>
                </a:ext>
              </a:extLst>
            </p:cNvPr>
            <p:cNvCxnSpPr>
              <a:cxnSpLocks/>
            </p:cNvCxnSpPr>
            <p:nvPr/>
          </p:nvCxnSpPr>
          <p:spPr>
            <a:xfrm>
              <a:off x="5090877" y="4244546"/>
              <a:ext cx="0" cy="283986"/>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7794E7B3-BD08-6747-B416-C3ADD771C312}"/>
                </a:ext>
              </a:extLst>
            </p:cNvPr>
            <p:cNvCxnSpPr>
              <a:cxnSpLocks/>
            </p:cNvCxnSpPr>
            <p:nvPr/>
          </p:nvCxnSpPr>
          <p:spPr>
            <a:xfrm>
              <a:off x="4374239" y="4254734"/>
              <a:ext cx="0" cy="283986"/>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52" name="Object 51">
              <a:extLst>
                <a:ext uri="{FF2B5EF4-FFF2-40B4-BE49-F238E27FC236}">
                  <a16:creationId xmlns:a16="http://schemas.microsoft.com/office/drawing/2014/main" id="{2BC64292-3BA1-2640-85A6-0ADF622BE407}"/>
                </a:ext>
              </a:extLst>
            </p:cNvPr>
            <p:cNvGraphicFramePr>
              <a:graphicFrameLocks noChangeAspect="1"/>
            </p:cNvGraphicFramePr>
            <p:nvPr/>
          </p:nvGraphicFramePr>
          <p:xfrm>
            <a:off x="4647607" y="4207352"/>
            <a:ext cx="165401" cy="181086"/>
          </p:xfrm>
          <a:graphic>
            <a:graphicData uri="http://schemas.openxmlformats.org/presentationml/2006/ole">
              <mc:AlternateContent xmlns:mc="http://schemas.openxmlformats.org/markup-compatibility/2006">
                <mc:Choice xmlns:v="urn:schemas-microsoft-com:vml" Requires="v">
                  <p:oleObj spid="_x0000_s22609" r:id="rId17" imgW="139700" imgH="152400" progId="Equation.DSMT4">
                    <p:embed/>
                  </p:oleObj>
                </mc:Choice>
                <mc:Fallback>
                  <p:oleObj r:id="rId17" imgW="139700" imgH="152400" progId="Equation.DSMT4">
                    <p:embed/>
                    <p:pic>
                      <p:nvPicPr>
                        <p:cNvPr id="52" name="Object 51">
                          <a:extLst>
                            <a:ext uri="{FF2B5EF4-FFF2-40B4-BE49-F238E27FC236}">
                              <a16:creationId xmlns:a16="http://schemas.microsoft.com/office/drawing/2014/main" id="{2BC64292-3BA1-2640-85A6-0ADF622BE407}"/>
                            </a:ext>
                          </a:extLst>
                        </p:cNvPr>
                        <p:cNvPicPr/>
                        <p:nvPr/>
                      </p:nvPicPr>
                      <p:blipFill>
                        <a:blip r:embed="rId18"/>
                        <a:stretch>
                          <a:fillRect/>
                        </a:stretch>
                      </p:blipFill>
                      <p:spPr>
                        <a:xfrm>
                          <a:off x="4647607" y="4207352"/>
                          <a:ext cx="165401" cy="181086"/>
                        </a:xfrm>
                        <a:prstGeom prst="rect">
                          <a:avLst/>
                        </a:prstGeom>
                      </p:spPr>
                    </p:pic>
                  </p:oleObj>
                </mc:Fallback>
              </mc:AlternateContent>
            </a:graphicData>
          </a:graphic>
        </p:graphicFrame>
        <p:cxnSp>
          <p:nvCxnSpPr>
            <p:cNvPr id="54" name="Straight Arrow Connector 53">
              <a:extLst>
                <a:ext uri="{FF2B5EF4-FFF2-40B4-BE49-F238E27FC236}">
                  <a16:creationId xmlns:a16="http://schemas.microsoft.com/office/drawing/2014/main" id="{684D9561-326F-3F44-9E4E-9804CAE04F47}"/>
                </a:ext>
              </a:extLst>
            </p:cNvPr>
            <p:cNvCxnSpPr/>
            <p:nvPr/>
          </p:nvCxnSpPr>
          <p:spPr>
            <a:xfrm>
              <a:off x="4374239" y="4396727"/>
              <a:ext cx="701190" cy="0"/>
            </a:xfrm>
            <a:prstGeom prst="straightConnector1">
              <a:avLst/>
            </a:prstGeom>
            <a:ln w="9525">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55" name="Object 54">
              <a:extLst>
                <a:ext uri="{FF2B5EF4-FFF2-40B4-BE49-F238E27FC236}">
                  <a16:creationId xmlns:a16="http://schemas.microsoft.com/office/drawing/2014/main" id="{9D1496B0-84D3-C34F-80BA-B680DC10752E}"/>
                </a:ext>
              </a:extLst>
            </p:cNvPr>
            <p:cNvGraphicFramePr>
              <a:graphicFrameLocks noChangeAspect="1"/>
            </p:cNvGraphicFramePr>
            <p:nvPr/>
          </p:nvGraphicFramePr>
          <p:xfrm>
            <a:off x="4597400" y="4603750"/>
            <a:ext cx="223838" cy="285750"/>
          </p:xfrm>
          <a:graphic>
            <a:graphicData uri="http://schemas.openxmlformats.org/presentationml/2006/ole">
              <mc:AlternateContent xmlns:mc="http://schemas.openxmlformats.org/markup-compatibility/2006">
                <mc:Choice xmlns:v="urn:schemas-microsoft-com:vml" Requires="v">
                  <p:oleObj spid="_x0000_s22610" r:id="rId19" imgW="190500" imgH="241300" progId="Equation.DSMT4">
                    <p:embed/>
                  </p:oleObj>
                </mc:Choice>
                <mc:Fallback>
                  <p:oleObj r:id="rId19" imgW="190500" imgH="241300" progId="Equation.DSMT4">
                    <p:embed/>
                    <p:pic>
                      <p:nvPicPr>
                        <p:cNvPr id="55" name="Object 54">
                          <a:extLst>
                            <a:ext uri="{FF2B5EF4-FFF2-40B4-BE49-F238E27FC236}">
                              <a16:creationId xmlns:a16="http://schemas.microsoft.com/office/drawing/2014/main" id="{9D1496B0-84D3-C34F-80BA-B680DC10752E}"/>
                            </a:ext>
                          </a:extLst>
                        </p:cNvPr>
                        <p:cNvPicPr/>
                        <p:nvPr/>
                      </p:nvPicPr>
                      <p:blipFill>
                        <a:blip r:embed="rId20"/>
                        <a:stretch>
                          <a:fillRect/>
                        </a:stretch>
                      </p:blipFill>
                      <p:spPr>
                        <a:xfrm>
                          <a:off x="4597400" y="4603750"/>
                          <a:ext cx="223838" cy="285750"/>
                        </a:xfrm>
                        <a:prstGeom prst="rect">
                          <a:avLst/>
                        </a:prstGeom>
                      </p:spPr>
                    </p:pic>
                  </p:oleObj>
                </mc:Fallback>
              </mc:AlternateContent>
            </a:graphicData>
          </a:graphic>
        </p:graphicFrame>
        <p:cxnSp>
          <p:nvCxnSpPr>
            <p:cNvPr id="56" name="Straight Arrow Connector 55">
              <a:extLst>
                <a:ext uri="{FF2B5EF4-FFF2-40B4-BE49-F238E27FC236}">
                  <a16:creationId xmlns:a16="http://schemas.microsoft.com/office/drawing/2014/main" id="{0D645E0B-142E-E64B-8B5A-5652889C6427}"/>
                </a:ext>
              </a:extLst>
            </p:cNvPr>
            <p:cNvCxnSpPr>
              <a:cxnSpLocks/>
            </p:cNvCxnSpPr>
            <p:nvPr/>
          </p:nvCxnSpPr>
          <p:spPr>
            <a:xfrm>
              <a:off x="4701567" y="3541164"/>
              <a:ext cx="0" cy="268836"/>
            </a:xfrm>
            <a:prstGeom prst="straightConnector1">
              <a:avLst/>
            </a:prstGeom>
            <a:ln w="127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58" name="Object 57">
              <a:extLst>
                <a:ext uri="{FF2B5EF4-FFF2-40B4-BE49-F238E27FC236}">
                  <a16:creationId xmlns:a16="http://schemas.microsoft.com/office/drawing/2014/main" id="{37C6B84B-1B4B-2242-A77A-7A641D193870}"/>
                </a:ext>
              </a:extLst>
            </p:cNvPr>
            <p:cNvGraphicFramePr>
              <a:graphicFrameLocks noChangeAspect="1"/>
            </p:cNvGraphicFramePr>
            <p:nvPr/>
          </p:nvGraphicFramePr>
          <p:xfrm>
            <a:off x="4758598" y="3563422"/>
            <a:ext cx="150812" cy="241300"/>
          </p:xfrm>
          <a:graphic>
            <a:graphicData uri="http://schemas.openxmlformats.org/presentationml/2006/ole">
              <mc:AlternateContent xmlns:mc="http://schemas.openxmlformats.org/markup-compatibility/2006">
                <mc:Choice xmlns:v="urn:schemas-microsoft-com:vml" Requires="v">
                  <p:oleObj spid="_x0000_s22611" r:id="rId21" imgW="127000" imgH="203200" progId="Equation.DSMT4">
                    <p:embed/>
                  </p:oleObj>
                </mc:Choice>
                <mc:Fallback>
                  <p:oleObj r:id="rId21" imgW="127000" imgH="203200" progId="Equation.DSMT4">
                    <p:embed/>
                    <p:pic>
                      <p:nvPicPr>
                        <p:cNvPr id="58" name="Object 57">
                          <a:extLst>
                            <a:ext uri="{FF2B5EF4-FFF2-40B4-BE49-F238E27FC236}">
                              <a16:creationId xmlns:a16="http://schemas.microsoft.com/office/drawing/2014/main" id="{37C6B84B-1B4B-2242-A77A-7A641D193870}"/>
                            </a:ext>
                          </a:extLst>
                        </p:cNvPr>
                        <p:cNvPicPr/>
                        <p:nvPr/>
                      </p:nvPicPr>
                      <p:blipFill>
                        <a:blip r:embed="rId22"/>
                        <a:stretch>
                          <a:fillRect/>
                        </a:stretch>
                      </p:blipFill>
                      <p:spPr>
                        <a:xfrm>
                          <a:off x="4758598" y="3563422"/>
                          <a:ext cx="150812" cy="241300"/>
                        </a:xfrm>
                        <a:prstGeom prst="rect">
                          <a:avLst/>
                        </a:prstGeom>
                      </p:spPr>
                    </p:pic>
                  </p:oleObj>
                </mc:Fallback>
              </mc:AlternateContent>
            </a:graphicData>
          </a:graphic>
        </p:graphicFrame>
        <p:cxnSp>
          <p:nvCxnSpPr>
            <p:cNvPr id="59" name="Straight Arrow Connector 58">
              <a:extLst>
                <a:ext uri="{FF2B5EF4-FFF2-40B4-BE49-F238E27FC236}">
                  <a16:creationId xmlns:a16="http://schemas.microsoft.com/office/drawing/2014/main" id="{662B8D06-227D-7144-BAD6-23E1E3BFDA81}"/>
                </a:ext>
              </a:extLst>
            </p:cNvPr>
            <p:cNvCxnSpPr>
              <a:cxnSpLocks/>
            </p:cNvCxnSpPr>
            <p:nvPr/>
          </p:nvCxnSpPr>
          <p:spPr>
            <a:xfrm flipV="1">
              <a:off x="6188371" y="3262384"/>
              <a:ext cx="667265" cy="425177"/>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60" name="Object 59">
              <a:extLst>
                <a:ext uri="{FF2B5EF4-FFF2-40B4-BE49-F238E27FC236}">
                  <a16:creationId xmlns:a16="http://schemas.microsoft.com/office/drawing/2014/main" id="{726D4A3F-9278-E141-9CA5-ED5FC4AB7FD3}"/>
                </a:ext>
              </a:extLst>
            </p:cNvPr>
            <p:cNvGraphicFramePr>
              <a:graphicFrameLocks noChangeAspect="1"/>
            </p:cNvGraphicFramePr>
            <p:nvPr/>
          </p:nvGraphicFramePr>
          <p:xfrm>
            <a:off x="6352971" y="3271838"/>
            <a:ext cx="217487" cy="201613"/>
          </p:xfrm>
          <a:graphic>
            <a:graphicData uri="http://schemas.openxmlformats.org/presentationml/2006/ole">
              <mc:AlternateContent xmlns:mc="http://schemas.openxmlformats.org/markup-compatibility/2006">
                <mc:Choice xmlns:v="urn:schemas-microsoft-com:vml" Requires="v">
                  <p:oleObj spid="_x0000_s22612" r:id="rId23" imgW="165100" imgH="152400" progId="Equation.DSMT4">
                    <p:embed/>
                  </p:oleObj>
                </mc:Choice>
                <mc:Fallback>
                  <p:oleObj r:id="rId23" imgW="165100" imgH="152400" progId="Equation.DSMT4">
                    <p:embed/>
                    <p:pic>
                      <p:nvPicPr>
                        <p:cNvPr id="60" name="Object 59">
                          <a:extLst>
                            <a:ext uri="{FF2B5EF4-FFF2-40B4-BE49-F238E27FC236}">
                              <a16:creationId xmlns:a16="http://schemas.microsoft.com/office/drawing/2014/main" id="{726D4A3F-9278-E141-9CA5-ED5FC4AB7FD3}"/>
                            </a:ext>
                          </a:extLst>
                        </p:cNvPr>
                        <p:cNvPicPr/>
                        <p:nvPr/>
                      </p:nvPicPr>
                      <p:blipFill>
                        <a:blip r:embed="rId8"/>
                        <a:stretch>
                          <a:fillRect/>
                        </a:stretch>
                      </p:blipFill>
                      <p:spPr>
                        <a:xfrm>
                          <a:off x="6352971" y="3271838"/>
                          <a:ext cx="217487" cy="201613"/>
                        </a:xfrm>
                        <a:prstGeom prst="rect">
                          <a:avLst/>
                        </a:prstGeom>
                      </p:spPr>
                    </p:pic>
                  </p:oleObj>
                </mc:Fallback>
              </mc:AlternateContent>
            </a:graphicData>
          </a:graphic>
        </p:graphicFrame>
      </p:grpSp>
      <p:sp>
        <p:nvSpPr>
          <p:cNvPr id="33" name="TextBox 32">
            <a:extLst>
              <a:ext uri="{FF2B5EF4-FFF2-40B4-BE49-F238E27FC236}">
                <a16:creationId xmlns:a16="http://schemas.microsoft.com/office/drawing/2014/main" id="{6B4126C5-F686-9F4E-BEF9-8FB226407A31}"/>
              </a:ext>
            </a:extLst>
          </p:cNvPr>
          <p:cNvSpPr txBox="1"/>
          <p:nvPr/>
        </p:nvSpPr>
        <p:spPr>
          <a:xfrm>
            <a:off x="140357" y="792716"/>
            <a:ext cx="4124466" cy="646331"/>
          </a:xfrm>
          <a:prstGeom prst="rect">
            <a:avLst/>
          </a:prstGeom>
          <a:noFill/>
        </p:spPr>
        <p:txBody>
          <a:bodyPr wrap="square" rtlCol="0">
            <a:spAutoFit/>
          </a:bodyPr>
          <a:lstStyle/>
          <a:p>
            <a:r>
              <a:rPr lang="en-US" dirty="0">
                <a:latin typeface="+mj-lt"/>
              </a:rPr>
              <a:t>How fast is the mass moving when at A? at B? as it leaves the frictional patch?</a:t>
            </a:r>
          </a:p>
        </p:txBody>
      </p:sp>
      <p:sp>
        <p:nvSpPr>
          <p:cNvPr id="35" name="TextBox 34">
            <a:extLst>
              <a:ext uri="{FF2B5EF4-FFF2-40B4-BE49-F238E27FC236}">
                <a16:creationId xmlns:a16="http://schemas.microsoft.com/office/drawing/2014/main" id="{4884E54C-3E07-0743-865D-55183F1F5F96}"/>
              </a:ext>
            </a:extLst>
          </p:cNvPr>
          <p:cNvSpPr txBox="1"/>
          <p:nvPr/>
        </p:nvSpPr>
        <p:spPr>
          <a:xfrm>
            <a:off x="4119484" y="799708"/>
            <a:ext cx="1900829" cy="646331"/>
          </a:xfrm>
          <a:prstGeom prst="rect">
            <a:avLst/>
          </a:prstGeom>
          <a:noFill/>
        </p:spPr>
        <p:txBody>
          <a:bodyPr wrap="square" rtlCol="0">
            <a:spAutoFit/>
          </a:bodyPr>
          <a:lstStyle/>
          <a:p>
            <a:r>
              <a:rPr lang="en-US" dirty="0">
                <a:latin typeface="+mj-lt"/>
              </a:rPr>
              <a:t>What’s the mass’s acc at A? at B?</a:t>
            </a:r>
          </a:p>
        </p:txBody>
      </p:sp>
      <p:sp>
        <p:nvSpPr>
          <p:cNvPr id="38" name="TextBox 37">
            <a:extLst>
              <a:ext uri="{FF2B5EF4-FFF2-40B4-BE49-F238E27FC236}">
                <a16:creationId xmlns:a16="http://schemas.microsoft.com/office/drawing/2014/main" id="{92C1EF33-4114-0C49-BEBE-2D9300DA8AA6}"/>
              </a:ext>
            </a:extLst>
          </p:cNvPr>
          <p:cNvSpPr txBox="1"/>
          <p:nvPr/>
        </p:nvSpPr>
        <p:spPr>
          <a:xfrm>
            <a:off x="119255" y="1594330"/>
            <a:ext cx="3803923" cy="646331"/>
          </a:xfrm>
          <a:prstGeom prst="rect">
            <a:avLst/>
          </a:prstGeom>
          <a:noFill/>
        </p:spPr>
        <p:txBody>
          <a:bodyPr wrap="square" rtlCol="0">
            <a:spAutoFit/>
          </a:bodyPr>
          <a:lstStyle/>
          <a:p>
            <a:r>
              <a:rPr lang="en-US" dirty="0">
                <a:latin typeface="+mj-lt"/>
              </a:rPr>
              <a:t>How does the normal force on the mass’s compare between A and B?</a:t>
            </a:r>
          </a:p>
        </p:txBody>
      </p:sp>
      <p:sp>
        <p:nvSpPr>
          <p:cNvPr id="41" name="TextBox 40">
            <a:extLst>
              <a:ext uri="{FF2B5EF4-FFF2-40B4-BE49-F238E27FC236}">
                <a16:creationId xmlns:a16="http://schemas.microsoft.com/office/drawing/2014/main" id="{39FFFDCA-F4DA-DC42-8CAC-BB1010B02C96}"/>
              </a:ext>
            </a:extLst>
          </p:cNvPr>
          <p:cNvSpPr txBox="1"/>
          <p:nvPr/>
        </p:nvSpPr>
        <p:spPr>
          <a:xfrm>
            <a:off x="6551296" y="93019"/>
            <a:ext cx="2416104" cy="646331"/>
          </a:xfrm>
          <a:prstGeom prst="rect">
            <a:avLst/>
          </a:prstGeom>
          <a:noFill/>
        </p:spPr>
        <p:txBody>
          <a:bodyPr wrap="square" rtlCol="0">
            <a:spAutoFit/>
          </a:bodyPr>
          <a:lstStyle/>
          <a:p>
            <a:r>
              <a:rPr lang="en-US" dirty="0">
                <a:latin typeface="+mj-lt"/>
              </a:rPr>
              <a:t>What’s the patch’s coefficient of friction?</a:t>
            </a:r>
          </a:p>
        </p:txBody>
      </p:sp>
      <p:sp>
        <p:nvSpPr>
          <p:cNvPr id="48" name="TextBox 47">
            <a:extLst>
              <a:ext uri="{FF2B5EF4-FFF2-40B4-BE49-F238E27FC236}">
                <a16:creationId xmlns:a16="http://schemas.microsoft.com/office/drawing/2014/main" id="{F2705A73-EAD4-CA4B-ABCC-0FB2E77567DB}"/>
              </a:ext>
            </a:extLst>
          </p:cNvPr>
          <p:cNvSpPr txBox="1"/>
          <p:nvPr/>
        </p:nvSpPr>
        <p:spPr>
          <a:xfrm>
            <a:off x="3657930" y="1612458"/>
            <a:ext cx="5382058" cy="646331"/>
          </a:xfrm>
          <a:prstGeom prst="rect">
            <a:avLst/>
          </a:prstGeom>
          <a:noFill/>
        </p:spPr>
        <p:txBody>
          <a:bodyPr wrap="square" rtlCol="0">
            <a:spAutoFit/>
          </a:bodyPr>
          <a:lstStyle/>
          <a:p>
            <a:r>
              <a:rPr lang="en-US" dirty="0">
                <a:latin typeface="+mj-lt"/>
              </a:rPr>
              <a:t>How much energy did gravity contribute to the system as the mass “fell” from the top to the bottom level?</a:t>
            </a:r>
          </a:p>
        </p:txBody>
      </p:sp>
      <p:sp>
        <p:nvSpPr>
          <p:cNvPr id="50" name="TextBox 49">
            <a:extLst>
              <a:ext uri="{FF2B5EF4-FFF2-40B4-BE49-F238E27FC236}">
                <a16:creationId xmlns:a16="http://schemas.microsoft.com/office/drawing/2014/main" id="{99EE5851-3BA2-0E4A-968B-192C0E90C914}"/>
              </a:ext>
            </a:extLst>
          </p:cNvPr>
          <p:cNvSpPr txBox="1"/>
          <p:nvPr/>
        </p:nvSpPr>
        <p:spPr>
          <a:xfrm>
            <a:off x="97173" y="2324579"/>
            <a:ext cx="3803924" cy="646331"/>
          </a:xfrm>
          <a:prstGeom prst="rect">
            <a:avLst/>
          </a:prstGeom>
          <a:noFill/>
        </p:spPr>
        <p:txBody>
          <a:bodyPr wrap="square" rtlCol="0">
            <a:spAutoFit/>
          </a:bodyPr>
          <a:lstStyle/>
          <a:p>
            <a:r>
              <a:rPr lang="en-US" dirty="0">
                <a:latin typeface="+mj-lt"/>
              </a:rPr>
              <a:t>How long did it take the mass to “fall” from the top to the bottom level?</a:t>
            </a:r>
          </a:p>
        </p:txBody>
      </p:sp>
      <p:sp>
        <p:nvSpPr>
          <p:cNvPr id="53" name="TextBox 52">
            <a:extLst>
              <a:ext uri="{FF2B5EF4-FFF2-40B4-BE49-F238E27FC236}">
                <a16:creationId xmlns:a16="http://schemas.microsoft.com/office/drawing/2014/main" id="{EF5E2A4E-0281-BC49-8568-C5798793E3A6}"/>
              </a:ext>
            </a:extLst>
          </p:cNvPr>
          <p:cNvSpPr txBox="1"/>
          <p:nvPr/>
        </p:nvSpPr>
        <p:spPr>
          <a:xfrm>
            <a:off x="3972788" y="2306155"/>
            <a:ext cx="2892672" cy="646331"/>
          </a:xfrm>
          <a:prstGeom prst="rect">
            <a:avLst/>
          </a:prstGeom>
          <a:noFill/>
        </p:spPr>
        <p:txBody>
          <a:bodyPr wrap="square" rtlCol="0">
            <a:spAutoFit/>
          </a:bodyPr>
          <a:lstStyle/>
          <a:p>
            <a:r>
              <a:rPr lang="en-US" dirty="0">
                <a:latin typeface="+mj-lt"/>
              </a:rPr>
              <a:t>How much impulse did the friction provide to the mass?</a:t>
            </a:r>
          </a:p>
        </p:txBody>
      </p:sp>
      <p:sp>
        <p:nvSpPr>
          <p:cNvPr id="57" name="TextBox 56">
            <a:extLst>
              <a:ext uri="{FF2B5EF4-FFF2-40B4-BE49-F238E27FC236}">
                <a16:creationId xmlns:a16="http://schemas.microsoft.com/office/drawing/2014/main" id="{78CD485E-F077-AF40-BD5B-5E711B516F45}"/>
              </a:ext>
            </a:extLst>
          </p:cNvPr>
          <p:cNvSpPr txBox="1"/>
          <p:nvPr/>
        </p:nvSpPr>
        <p:spPr>
          <a:xfrm>
            <a:off x="7002021" y="2306154"/>
            <a:ext cx="1869201" cy="646331"/>
          </a:xfrm>
          <a:prstGeom prst="rect">
            <a:avLst/>
          </a:prstGeom>
          <a:noFill/>
        </p:spPr>
        <p:txBody>
          <a:bodyPr wrap="square" rtlCol="0">
            <a:spAutoFit/>
          </a:bodyPr>
          <a:lstStyle/>
          <a:p>
            <a:r>
              <a:rPr lang="en-US" dirty="0">
                <a:latin typeface="+mj-lt"/>
              </a:rPr>
              <a:t>How long was the impulse provide?</a:t>
            </a:r>
          </a:p>
        </p:txBody>
      </p:sp>
      <p:sp>
        <p:nvSpPr>
          <p:cNvPr id="62" name="TextBox 61">
            <a:extLst>
              <a:ext uri="{FF2B5EF4-FFF2-40B4-BE49-F238E27FC236}">
                <a16:creationId xmlns:a16="http://schemas.microsoft.com/office/drawing/2014/main" id="{91D8D0D3-3CE9-3445-8E94-F548293CD0ED}"/>
              </a:ext>
            </a:extLst>
          </p:cNvPr>
          <p:cNvSpPr txBox="1"/>
          <p:nvPr/>
        </p:nvSpPr>
        <p:spPr>
          <a:xfrm>
            <a:off x="6020313" y="841404"/>
            <a:ext cx="3094326" cy="646331"/>
          </a:xfrm>
          <a:prstGeom prst="rect">
            <a:avLst/>
          </a:prstGeom>
          <a:noFill/>
        </p:spPr>
        <p:txBody>
          <a:bodyPr wrap="square" rtlCol="0">
            <a:spAutoFit/>
          </a:bodyPr>
          <a:lstStyle/>
          <a:p>
            <a:r>
              <a:rPr lang="en-US" dirty="0">
                <a:latin typeface="+mj-lt"/>
              </a:rPr>
              <a:t>What is the mass’s acceleration through the frictional patch?</a:t>
            </a:r>
          </a:p>
        </p:txBody>
      </p:sp>
      <p:sp>
        <p:nvSpPr>
          <p:cNvPr id="63" name="TextBox 62">
            <a:extLst>
              <a:ext uri="{FF2B5EF4-FFF2-40B4-BE49-F238E27FC236}">
                <a16:creationId xmlns:a16="http://schemas.microsoft.com/office/drawing/2014/main" id="{B84BADFD-2875-7D4A-A5B1-11E14D440C51}"/>
              </a:ext>
            </a:extLst>
          </p:cNvPr>
          <p:cNvSpPr txBox="1"/>
          <p:nvPr/>
        </p:nvSpPr>
        <p:spPr>
          <a:xfrm>
            <a:off x="97173" y="3012033"/>
            <a:ext cx="3803924" cy="646331"/>
          </a:xfrm>
          <a:prstGeom prst="rect">
            <a:avLst/>
          </a:prstGeom>
          <a:noFill/>
        </p:spPr>
        <p:txBody>
          <a:bodyPr wrap="square" rtlCol="0">
            <a:spAutoFit/>
          </a:bodyPr>
          <a:lstStyle/>
          <a:p>
            <a:r>
              <a:rPr lang="en-US" dirty="0">
                <a:latin typeface="+mj-lt"/>
              </a:rPr>
              <a:t>What was the mass’s momentum after leaving the frictional patch?</a:t>
            </a:r>
          </a:p>
        </p:txBody>
      </p:sp>
      <p:sp>
        <p:nvSpPr>
          <p:cNvPr id="64" name="TextBox 63">
            <a:extLst>
              <a:ext uri="{FF2B5EF4-FFF2-40B4-BE49-F238E27FC236}">
                <a16:creationId xmlns:a16="http://schemas.microsoft.com/office/drawing/2014/main" id="{808332E9-96B8-A243-9407-AD6D445AAF10}"/>
              </a:ext>
            </a:extLst>
          </p:cNvPr>
          <p:cNvSpPr txBox="1"/>
          <p:nvPr/>
        </p:nvSpPr>
        <p:spPr>
          <a:xfrm>
            <a:off x="3953213" y="3007174"/>
            <a:ext cx="3803924" cy="369332"/>
          </a:xfrm>
          <a:prstGeom prst="rect">
            <a:avLst/>
          </a:prstGeom>
          <a:noFill/>
        </p:spPr>
        <p:txBody>
          <a:bodyPr wrap="square" rtlCol="0">
            <a:spAutoFit/>
          </a:bodyPr>
          <a:lstStyle/>
          <a:p>
            <a:r>
              <a:rPr lang="en-US" dirty="0">
                <a:latin typeface="+mj-lt"/>
              </a:rPr>
              <a:t>Does the mass get to </a:t>
            </a:r>
            <a:r>
              <a:rPr lang="en-US" i="1" dirty="0">
                <a:latin typeface="+mj-lt"/>
              </a:rPr>
              <a:t>point C</a:t>
            </a:r>
            <a:r>
              <a:rPr lang="en-US" dirty="0">
                <a:latin typeface="+mj-lt"/>
              </a:rPr>
              <a:t>?</a:t>
            </a:r>
          </a:p>
        </p:txBody>
      </p:sp>
      <p:sp>
        <p:nvSpPr>
          <p:cNvPr id="65" name="TextBox 64">
            <a:extLst>
              <a:ext uri="{FF2B5EF4-FFF2-40B4-BE49-F238E27FC236}">
                <a16:creationId xmlns:a16="http://schemas.microsoft.com/office/drawing/2014/main" id="{9B798512-F24E-3046-AA1F-DA73C4D8EB4F}"/>
              </a:ext>
            </a:extLst>
          </p:cNvPr>
          <p:cNvSpPr txBox="1"/>
          <p:nvPr/>
        </p:nvSpPr>
        <p:spPr>
          <a:xfrm>
            <a:off x="97173" y="3789804"/>
            <a:ext cx="1588970" cy="2862322"/>
          </a:xfrm>
          <a:prstGeom prst="rect">
            <a:avLst/>
          </a:prstGeom>
          <a:noFill/>
        </p:spPr>
        <p:txBody>
          <a:bodyPr wrap="square" rtlCol="0">
            <a:spAutoFit/>
          </a:bodyPr>
          <a:lstStyle/>
          <a:p>
            <a:r>
              <a:rPr lang="en-US" dirty="0">
                <a:latin typeface="+mj-lt"/>
              </a:rPr>
              <a:t>Graphical representation of mass’s velocity around loop? It’s kinetic energy? It’s potential energy? It’s total energy?</a:t>
            </a:r>
          </a:p>
        </p:txBody>
      </p:sp>
    </p:spTree>
    <p:extLst>
      <p:ext uri="{BB962C8B-B14F-4D97-AF65-F5344CB8AC3E}">
        <p14:creationId xmlns:p14="http://schemas.microsoft.com/office/powerpoint/2010/main" val="236114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dissolv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dissolve">
                                      <p:cBhvr>
                                        <p:cTn id="17" dur="500"/>
                                        <p:tgtEl>
                                          <p:spTgt spid="6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dissolv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dissolv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dissolve">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dissolve">
                                      <p:cBhvr>
                                        <p:cTn id="37" dur="500"/>
                                        <p:tgtEl>
                                          <p:spTgt spid="5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dissolv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dissolve">
                                      <p:cBhvr>
                                        <p:cTn id="47" dur="500"/>
                                        <p:tgtEl>
                                          <p:spTgt spid="5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dissolve">
                                      <p:cBhvr>
                                        <p:cTn id="52" dur="500"/>
                                        <p:tgtEl>
                                          <p:spTgt spid="6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dissolve">
                                      <p:cBhvr>
                                        <p:cTn id="57" dur="500"/>
                                        <p:tgtEl>
                                          <p:spTgt spid="6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dissolve">
                                      <p:cBhvr>
                                        <p:cTn id="6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8" grpId="0"/>
      <p:bldP spid="41" grpId="0"/>
      <p:bldP spid="48" grpId="0"/>
      <p:bldP spid="50" grpId="0"/>
      <p:bldP spid="53" grpId="0"/>
      <p:bldP spid="57" grpId="0"/>
      <p:bldP spid="62" grpId="0"/>
      <p:bldP spid="63" grpId="0"/>
      <p:bldP spid="64"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 Rules for Block Day Exercise</a:t>
            </a:r>
          </a:p>
        </p:txBody>
      </p:sp>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7431"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7432"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056BC0D4-10E4-8146-92CA-4927A95AF965}"/>
              </a:ext>
            </a:extLst>
          </p:cNvPr>
          <p:cNvSpPr/>
          <p:nvPr/>
        </p:nvSpPr>
        <p:spPr>
          <a:xfrm>
            <a:off x="457200" y="1417638"/>
            <a:ext cx="8407831" cy="1200329"/>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Start by reading the question – what’s going on in the situation? What are the initial conditions given? What, conceptually, will the object do as it moves? Map out different segments of the problem, and whether there are places where you can ask, “Will the object…?”</a:t>
            </a:r>
          </a:p>
        </p:txBody>
      </p:sp>
      <p:sp>
        <p:nvSpPr>
          <p:cNvPr id="5" name="Rectangle 4">
            <a:extLst>
              <a:ext uri="{FF2B5EF4-FFF2-40B4-BE49-F238E27FC236}">
                <a16:creationId xmlns:a16="http://schemas.microsoft.com/office/drawing/2014/main" id="{D7C12038-BE71-4E41-B0FB-F2DA6CB89B88}"/>
              </a:ext>
            </a:extLst>
          </p:cNvPr>
          <p:cNvSpPr/>
          <p:nvPr/>
        </p:nvSpPr>
        <p:spPr>
          <a:xfrm>
            <a:off x="457200" y="2810777"/>
            <a:ext cx="8686800" cy="2031325"/>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Pick somewhere to start (probably the initial conditions) and consider options from each unit. For example, if you think you need to figure out an object’s acceleration, you could consider:</a:t>
            </a:r>
          </a:p>
          <a:p>
            <a:r>
              <a:rPr lang="en-US" dirty="0">
                <a:latin typeface="Calibri" panose="020F0502020204030204" pitchFamily="34" charset="0"/>
                <a:ea typeface="Calibri" panose="020F0502020204030204" pitchFamily="34" charset="0"/>
                <a:cs typeface="Times New Roman" panose="02020603050405020304" pitchFamily="18" charset="0"/>
              </a:rPr>
              <a:t>	-drawing an FBD and using Newton’s 2</a:t>
            </a:r>
            <a:r>
              <a:rPr lang="en-US" baseline="30000" dirty="0">
                <a:latin typeface="Calibri" panose="020F0502020204030204" pitchFamily="34" charset="0"/>
                <a:ea typeface="Calibri" panose="020F0502020204030204" pitchFamily="34" charset="0"/>
                <a:cs typeface="Times New Roman" panose="02020603050405020304" pitchFamily="18" charset="0"/>
              </a:rPr>
              <a:t>nd</a:t>
            </a:r>
            <a:r>
              <a:rPr lang="en-US" dirty="0">
                <a:latin typeface="Calibri" panose="020F0502020204030204" pitchFamily="34" charset="0"/>
                <a:ea typeface="Calibri" panose="020F0502020204030204" pitchFamily="34" charset="0"/>
                <a:cs typeface="Times New Roman" panose="02020603050405020304" pitchFamily="18" charset="0"/>
              </a:rPr>
              <a:t> Law to solve for acceleration</a:t>
            </a:r>
          </a:p>
          <a:p>
            <a:r>
              <a:rPr lang="en-US" dirty="0">
                <a:latin typeface="Calibri" panose="020F0502020204030204" pitchFamily="34" charset="0"/>
                <a:ea typeface="Calibri" panose="020F0502020204030204" pitchFamily="34" charset="0"/>
                <a:cs typeface="Times New Roman" panose="02020603050405020304" pitchFamily="18" charset="0"/>
              </a:rPr>
              <a:t>	-using a kinematic equation and information about velocity, time, and/or displacement</a:t>
            </a:r>
          </a:p>
          <a:p>
            <a:r>
              <a:rPr lang="en-US" dirty="0">
                <a:latin typeface="Calibri" panose="020F0502020204030204" pitchFamily="34" charset="0"/>
                <a:ea typeface="Calibri" panose="020F0502020204030204" pitchFamily="34" charset="0"/>
                <a:cs typeface="Times New Roman" panose="02020603050405020304" pitchFamily="18" charset="0"/>
              </a:rPr>
              <a:t>	-using Conservation of Energy to find a new velocity and then using a kinematic eqn.</a:t>
            </a:r>
          </a:p>
        </p:txBody>
      </p:sp>
      <p:sp>
        <p:nvSpPr>
          <p:cNvPr id="6" name="Rectangle 5">
            <a:extLst>
              <a:ext uri="{FF2B5EF4-FFF2-40B4-BE49-F238E27FC236}">
                <a16:creationId xmlns:a16="http://schemas.microsoft.com/office/drawing/2014/main" id="{4488D7BD-1C2A-F041-96DF-1D525F74DC0C}"/>
              </a:ext>
            </a:extLst>
          </p:cNvPr>
          <p:cNvSpPr/>
          <p:nvPr/>
        </p:nvSpPr>
        <p:spPr>
          <a:xfrm>
            <a:off x="457199" y="4840197"/>
            <a:ext cx="8407831" cy="1200329"/>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…or do all three! Another point of goalless problems is to use </a:t>
            </a:r>
            <a:r>
              <a:rPr lang="en-US" i="1" dirty="0">
                <a:latin typeface="Calibri" panose="020F0502020204030204" pitchFamily="34" charset="0"/>
                <a:ea typeface="Calibri" panose="020F0502020204030204" pitchFamily="34" charset="0"/>
                <a:cs typeface="Times New Roman" panose="02020603050405020304" pitchFamily="18" charset="0"/>
              </a:rPr>
              <a:t>multiple methods </a:t>
            </a:r>
            <a:r>
              <a:rPr lang="en-US" dirty="0">
                <a:latin typeface="Calibri" panose="020F0502020204030204" pitchFamily="34" charset="0"/>
                <a:ea typeface="Calibri" panose="020F0502020204030204" pitchFamily="34" charset="0"/>
                <a:cs typeface="Times New Roman" panose="02020603050405020304" pitchFamily="18" charset="0"/>
              </a:rPr>
              <a:t>to check your work, so if you calculate something using kinematics, you can always check your answer using energy, etc. etc. That shows two different approaches to find the same value, which is an important skill.</a:t>
            </a:r>
          </a:p>
        </p:txBody>
      </p:sp>
    </p:spTree>
    <p:extLst>
      <p:ext uri="{BB962C8B-B14F-4D97-AF65-F5344CB8AC3E}">
        <p14:creationId xmlns:p14="http://schemas.microsoft.com/office/powerpoint/2010/main" val="152933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34823"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34824"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sp>
        <p:nvSpPr>
          <p:cNvPr id="8" name="Rectangle 7">
            <a:extLst>
              <a:ext uri="{FF2B5EF4-FFF2-40B4-BE49-F238E27FC236}">
                <a16:creationId xmlns:a16="http://schemas.microsoft.com/office/drawing/2014/main" id="{2E83DCBD-5F6A-1649-AB1F-5ECF2A0C82EC}"/>
              </a:ext>
            </a:extLst>
          </p:cNvPr>
          <p:cNvSpPr/>
          <p:nvPr/>
        </p:nvSpPr>
        <p:spPr>
          <a:xfrm>
            <a:off x="278968" y="340009"/>
            <a:ext cx="8586061" cy="1754326"/>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Try to use concepts from </a:t>
            </a:r>
            <a:r>
              <a:rPr lang="en-US" u="sng" dirty="0">
                <a:latin typeface="Calibri" panose="020F0502020204030204" pitchFamily="34" charset="0"/>
                <a:ea typeface="Calibri" panose="020F0502020204030204" pitchFamily="34" charset="0"/>
                <a:cs typeface="Times New Roman" panose="02020603050405020304" pitchFamily="18" charset="0"/>
              </a:rPr>
              <a:t>all</a:t>
            </a:r>
            <a:r>
              <a:rPr lang="en-US" dirty="0">
                <a:latin typeface="Calibri" panose="020F0502020204030204" pitchFamily="34" charset="0"/>
                <a:ea typeface="Calibri" panose="020F0502020204030204" pitchFamily="34" charset="0"/>
                <a:cs typeface="Times New Roman" panose="02020603050405020304" pitchFamily="18" charset="0"/>
              </a:rPr>
              <a:t> the units we’ve done this year. This can include equations, graphs, diagrams (e.g. FBDs), or brief conceptual explanations. Not every problem will require every single topic (for example, one problem might have centripetal motion but another might not) but every single one will have at least one thing that can be drawn from kinematics (1D and/or projectiles), Newton’s Laws, energy, and momentum. You will not see rotational motion stuff, as we will have just taken our unit test on that topic.</a:t>
            </a:r>
          </a:p>
        </p:txBody>
      </p:sp>
      <p:sp>
        <p:nvSpPr>
          <p:cNvPr id="9" name="TextBox 8">
            <a:extLst>
              <a:ext uri="{FF2B5EF4-FFF2-40B4-BE49-F238E27FC236}">
                <a16:creationId xmlns:a16="http://schemas.microsoft.com/office/drawing/2014/main" id="{C85379A5-E708-0B44-97EA-FEC27BD4B544}"/>
              </a:ext>
            </a:extLst>
          </p:cNvPr>
          <p:cNvSpPr txBox="1"/>
          <p:nvPr/>
        </p:nvSpPr>
        <p:spPr>
          <a:xfrm>
            <a:off x="278968" y="2108807"/>
            <a:ext cx="8725546" cy="1477328"/>
          </a:xfrm>
          <a:prstGeom prst="rect">
            <a:avLst/>
          </a:prstGeom>
          <a:noFill/>
        </p:spPr>
        <p:txBody>
          <a:bodyPr wrap="square" rtlCol="0">
            <a:spAutoFit/>
          </a:bodyPr>
          <a:lstStyle/>
          <a:p>
            <a:r>
              <a:rPr lang="en-US" b="1" dirty="0">
                <a:latin typeface="Cambria" panose="02040503050406030204" pitchFamily="18" charset="0"/>
              </a:rPr>
              <a:t>BLURB BLURB BLURB!</a:t>
            </a:r>
            <a:r>
              <a:rPr lang="en-US" dirty="0">
                <a:latin typeface="Cambria" panose="02040503050406030204" pitchFamily="18" charset="0"/>
              </a:rPr>
              <a:t> Give a brief blurb to show what you’re solving for at any particular time, or whether you’re comparing two answers, or whether you’re trying to see what an object will do (e.g. will it stop before getting to the table’s edge or slide over the falls?), etc. Be organized and use as much space as you need.</a:t>
            </a:r>
          </a:p>
          <a:p>
            <a:endParaRPr lang="en-US" dirty="0"/>
          </a:p>
        </p:txBody>
      </p:sp>
      <p:sp>
        <p:nvSpPr>
          <p:cNvPr id="13" name="Rectangle 12">
            <a:extLst>
              <a:ext uri="{FF2B5EF4-FFF2-40B4-BE49-F238E27FC236}">
                <a16:creationId xmlns:a16="http://schemas.microsoft.com/office/drawing/2014/main" id="{03541BCE-7D12-F34D-8317-E0520067462B}"/>
              </a:ext>
            </a:extLst>
          </p:cNvPr>
          <p:cNvSpPr/>
          <p:nvPr/>
        </p:nvSpPr>
        <p:spPr>
          <a:xfrm>
            <a:off x="278967" y="3348074"/>
            <a:ext cx="8586061" cy="1477328"/>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There is no “right” answer to any of these problems – we will be looking to see you demonstrate both your conceptual understanding (what is sensible to solve for? What is the object going to do once it starts moving through the set-up described?) and your ability to correctly manipulate equations from each unit. We aren’t looking for a set number of answers.  There’s no pre-set “quota”!</a:t>
            </a:r>
          </a:p>
        </p:txBody>
      </p:sp>
      <p:sp>
        <p:nvSpPr>
          <p:cNvPr id="14" name="Rectangle 13">
            <a:extLst>
              <a:ext uri="{FF2B5EF4-FFF2-40B4-BE49-F238E27FC236}">
                <a16:creationId xmlns:a16="http://schemas.microsoft.com/office/drawing/2014/main" id="{9A0E0D64-BCA5-A249-8049-CED95C586580}"/>
              </a:ext>
            </a:extLst>
          </p:cNvPr>
          <p:cNvSpPr/>
          <p:nvPr/>
        </p:nvSpPr>
        <p:spPr>
          <a:xfrm>
            <a:off x="317069" y="4928897"/>
            <a:ext cx="8586061" cy="1200329"/>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Finally, remember that the point of these problems is to think like a scientist: See a situation with some observable information and then consider “what can I find out from this? What might be interesting to know about this motion? How can I represent what’s happening using graphs and equations?”</a:t>
            </a:r>
          </a:p>
        </p:txBody>
      </p:sp>
    </p:spTree>
    <p:extLst>
      <p:ext uri="{BB962C8B-B14F-4D97-AF65-F5344CB8AC3E}">
        <p14:creationId xmlns:p14="http://schemas.microsoft.com/office/powerpoint/2010/main" val="386286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Goalless Problem</a:t>
            </a:r>
          </a:p>
        </p:txBody>
      </p:sp>
      <p:sp>
        <p:nvSpPr>
          <p:cNvPr id="18" name="TextBox 17">
            <a:extLst>
              <a:ext uri="{FF2B5EF4-FFF2-40B4-BE49-F238E27FC236}">
                <a16:creationId xmlns:a16="http://schemas.microsoft.com/office/drawing/2014/main" id="{7CC50585-BC2D-C747-897C-75EE9D498FA9}"/>
              </a:ext>
            </a:extLst>
          </p:cNvPr>
          <p:cNvSpPr txBox="1"/>
          <p:nvPr/>
        </p:nvSpPr>
        <p:spPr>
          <a:xfrm>
            <a:off x="231820" y="1237785"/>
            <a:ext cx="8454980" cy="1200329"/>
          </a:xfrm>
          <a:prstGeom prst="rect">
            <a:avLst/>
          </a:prstGeom>
          <a:noFill/>
        </p:spPr>
        <p:txBody>
          <a:bodyPr wrap="square" rtlCol="0">
            <a:spAutoFit/>
          </a:bodyPr>
          <a:lstStyle/>
          <a:p>
            <a:r>
              <a:rPr lang="en-US" dirty="0">
                <a:latin typeface="+mj-lt"/>
              </a:rPr>
              <a:t>For a goalless problem, your job is to analyze the situation using the concepts, equations and skills you have developed so far in an open-ended setting.  Using blurbs, equations, sketches, graphs, whatever, to support your thinking, the idea is to identify and quantify everything you can about the situation you are examining.</a:t>
            </a:r>
          </a:p>
        </p:txBody>
      </p:sp>
      <p:sp>
        <p:nvSpPr>
          <p:cNvPr id="19" name="TextBox 18">
            <a:extLst>
              <a:ext uri="{FF2B5EF4-FFF2-40B4-BE49-F238E27FC236}">
                <a16:creationId xmlns:a16="http://schemas.microsoft.com/office/drawing/2014/main" id="{B0DC7F8B-A2B0-8443-AC22-E195B876152E}"/>
              </a:ext>
            </a:extLst>
          </p:cNvPr>
          <p:cNvSpPr txBox="1"/>
          <p:nvPr/>
        </p:nvSpPr>
        <p:spPr>
          <a:xfrm>
            <a:off x="457199" y="2539546"/>
            <a:ext cx="8454980" cy="1200329"/>
          </a:xfrm>
          <a:prstGeom prst="rect">
            <a:avLst/>
          </a:prstGeom>
          <a:noFill/>
        </p:spPr>
        <p:txBody>
          <a:bodyPr wrap="square" rtlCol="0">
            <a:spAutoFit/>
          </a:bodyPr>
          <a:lstStyle/>
          <a:p>
            <a:r>
              <a:rPr lang="en-US" dirty="0">
                <a:solidFill>
                  <a:srgbClr val="FF0000"/>
                </a:solidFill>
                <a:latin typeface="Apple Chancery" panose="03020702040506060504" pitchFamily="66" charset="-79"/>
                <a:cs typeface="Apple Chancery" panose="03020702040506060504" pitchFamily="66" charset="-79"/>
              </a:rPr>
              <a:t>Problem 2.)  </a:t>
            </a:r>
            <a:r>
              <a:rPr lang="en-US" dirty="0">
                <a:latin typeface="+mj-lt"/>
              </a:rPr>
              <a:t>A 0.2 kg salt shaker starts from rest at the edge of a 2.1 m long table and is pushed with a constant 2.0 N force until it reaches a speed of 1.01 m/s.  The frictional force during the push is 0.05 N.  As soon as the shaker reaches the 1.01 m/s speed, the pushing force ceases.</a:t>
            </a:r>
          </a:p>
        </p:txBody>
      </p:sp>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33799"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33800"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spTree>
    <p:extLst>
      <p:ext uri="{BB962C8B-B14F-4D97-AF65-F5344CB8AC3E}">
        <p14:creationId xmlns:p14="http://schemas.microsoft.com/office/powerpoint/2010/main" val="327953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8451"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8452"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40127549-050C-F344-904D-688D316B8838}"/>
              </a:ext>
            </a:extLst>
          </p:cNvPr>
          <p:cNvPicPr>
            <a:picLocks noChangeAspect="1"/>
          </p:cNvPicPr>
          <p:nvPr/>
        </p:nvPicPr>
        <p:blipFill>
          <a:blip r:embed="rId5"/>
          <a:stretch>
            <a:fillRect/>
          </a:stretch>
        </p:blipFill>
        <p:spPr>
          <a:xfrm>
            <a:off x="127000" y="0"/>
            <a:ext cx="8890000" cy="11508986"/>
          </a:xfrm>
          <a:prstGeom prst="rect">
            <a:avLst/>
          </a:prstGeom>
        </p:spPr>
      </p:pic>
    </p:spTree>
    <p:extLst>
      <p:ext uri="{BB962C8B-B14F-4D97-AF65-F5344CB8AC3E}">
        <p14:creationId xmlns:p14="http://schemas.microsoft.com/office/powerpoint/2010/main" val="347777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8CE83E64-DD2E-364F-964A-32649994ED86}"/>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9475" r:id="rId3" imgW="0" imgH="0" progId="Equation.DSMT4">
                  <p:embed/>
                </p:oleObj>
              </mc:Choice>
              <mc:Fallback>
                <p:oleObj r:id="rId3" imgW="0" imgH="0" progId="Equation.DSMT4">
                  <p:embed/>
                  <p:pic>
                    <p:nvPicPr>
                      <p:cNvPr id="20" name="Object 19">
                        <a:extLst>
                          <a:ext uri="{FF2B5EF4-FFF2-40B4-BE49-F238E27FC236}">
                            <a16:creationId xmlns:a16="http://schemas.microsoft.com/office/drawing/2014/main" id="{8CE83E64-DD2E-364F-964A-32649994ED86}"/>
                          </a:ext>
                        </a:extLst>
                      </p:cNvPr>
                      <p:cNvPicPr/>
                      <p:nvPr/>
                    </p:nvPicPr>
                    <p:blipFill/>
                    <p:spPr>
                      <a:xfrm>
                        <a:off x="4203700" y="3708400"/>
                        <a:ext cx="812800" cy="2032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468BC81D-4B63-D94F-82AB-FD603E5574A1}"/>
              </a:ext>
            </a:extLst>
          </p:cNvPr>
          <p:cNvGraphicFramePr>
            <a:graphicFrameLocks noChangeAspect="1"/>
          </p:cNvGraphicFramePr>
          <p:nvPr/>
        </p:nvGraphicFramePr>
        <p:xfrm>
          <a:off x="4203700" y="3708400"/>
          <a:ext cx="812800" cy="203200"/>
        </p:xfrm>
        <a:graphic>
          <a:graphicData uri="http://schemas.openxmlformats.org/presentationml/2006/ole">
            <mc:AlternateContent xmlns:mc="http://schemas.openxmlformats.org/markup-compatibility/2006">
              <mc:Choice xmlns:v="urn:schemas-microsoft-com:vml" Requires="v">
                <p:oleObj spid="_x0000_s19476" r:id="rId4" imgW="0" imgH="0" progId="Equation.DSMT4">
                  <p:embed/>
                </p:oleObj>
              </mc:Choice>
              <mc:Fallback>
                <p:oleObj r:id="rId4" imgW="0" imgH="0" progId="Equation.DSMT4">
                  <p:embed/>
                  <p:pic>
                    <p:nvPicPr>
                      <p:cNvPr id="22" name="Object 21">
                        <a:extLst>
                          <a:ext uri="{FF2B5EF4-FFF2-40B4-BE49-F238E27FC236}">
                            <a16:creationId xmlns:a16="http://schemas.microsoft.com/office/drawing/2014/main" id="{468BC81D-4B63-D94F-82AB-FD603E5574A1}"/>
                          </a:ext>
                        </a:extLst>
                      </p:cNvPr>
                      <p:cNvPicPr/>
                      <p:nvPr/>
                    </p:nvPicPr>
                    <p:blipFill/>
                    <p:spPr>
                      <a:xfrm>
                        <a:off x="4203700" y="3708400"/>
                        <a:ext cx="812800" cy="203200"/>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40127549-050C-F344-904D-688D316B8838}"/>
              </a:ext>
            </a:extLst>
          </p:cNvPr>
          <p:cNvPicPr>
            <a:picLocks noChangeAspect="1"/>
          </p:cNvPicPr>
          <p:nvPr/>
        </p:nvPicPr>
        <p:blipFill>
          <a:blip r:embed="rId5"/>
          <a:stretch>
            <a:fillRect/>
          </a:stretch>
        </p:blipFill>
        <p:spPr>
          <a:xfrm>
            <a:off x="165100" y="-5232400"/>
            <a:ext cx="8890000" cy="11508986"/>
          </a:xfrm>
          <a:prstGeom prst="rect">
            <a:avLst/>
          </a:prstGeom>
        </p:spPr>
      </p:pic>
    </p:spTree>
    <p:extLst>
      <p:ext uri="{BB962C8B-B14F-4D97-AF65-F5344CB8AC3E}">
        <p14:creationId xmlns:p14="http://schemas.microsoft.com/office/powerpoint/2010/main" val="2847500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33513</TotalTime>
  <Words>1246</Words>
  <Application>Microsoft Macintosh PowerPoint</Application>
  <PresentationFormat>On-screen Show (4:3)</PresentationFormat>
  <Paragraphs>44</Paragraphs>
  <Slides>14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Apple Chancery</vt:lpstr>
      <vt:lpstr>Arial</vt:lpstr>
      <vt:lpstr>Calibri</vt:lpstr>
      <vt:lpstr>Cambria</vt:lpstr>
      <vt:lpstr>Times New Roman</vt:lpstr>
      <vt:lpstr>Office Theme</vt:lpstr>
      <vt:lpstr>Equation.DSMT4</vt:lpstr>
      <vt:lpstr>General announcements</vt:lpstr>
      <vt:lpstr>Goalless Problem</vt:lpstr>
      <vt:lpstr>Goalless Problem</vt:lpstr>
      <vt:lpstr>PowerPoint Presentation</vt:lpstr>
      <vt:lpstr>Ground Rules for Block Day Exercise</vt:lpstr>
      <vt:lpstr>PowerPoint Presentation</vt:lpstr>
      <vt:lpstr>Goalless Problem</vt:lpstr>
      <vt:lpstr>PowerPoint Presentation</vt:lpstr>
      <vt:lpstr>PowerPoint Presentation</vt:lpstr>
      <vt:lpstr>PowerPoint Presentation</vt:lpstr>
      <vt:lpstr>Goalless Problem</vt:lpstr>
      <vt:lpstr>PowerPoint Presentation</vt:lpstr>
      <vt:lpstr>PowerPoint Presentation</vt:lpstr>
      <vt:lpstr>Goalless Problem</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706</cp:revision>
  <cp:lastPrinted>2019-11-11T00:16:23Z</cp:lastPrinted>
  <dcterms:created xsi:type="dcterms:W3CDTF">2017-08-16T17:34:12Z</dcterms:created>
  <dcterms:modified xsi:type="dcterms:W3CDTF">2020-10-11T03:45:07Z</dcterms:modified>
</cp:coreProperties>
</file>